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8.jpeg" ContentType="image/jpeg"/>
  <Override PartName="/ppt/media/hdphoto1.wdp" ContentType="image/vnd.ms-photo"/>
  <Override PartName="/ppt/media/image13.png" ContentType="image/png"/>
  <Override PartName="/ppt/media/hdphoto2.wdp" ContentType="image/vnd.ms-photo"/>
  <Override PartName="/ppt/media/image14.png" ContentType="image/png"/>
  <Override PartName="/ppt/media/image15.png" ContentType="image/png"/>
  <Override PartName="/ppt/media/image16.jpeg" ContentType="image/jpeg"/>
  <Override PartName="/ppt/media/image17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presProps.xml" ContentType="application/vnd.openxmlformats-officedocument.presentationml.presPro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543DC17-1431-4622-85CC-D0F78B029273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882540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1154880" y="4891320"/>
            <a:ext cx="882540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2852C93-A15F-47E2-B75E-3C6A9ECEF3B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115488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567720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2E8AC27-2048-4DB3-B8E6-1878F8C75F2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138920" y="365760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7122600" y="365760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1154880" y="489132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138920" y="489132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7122600" y="489132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E9D5DB-58DF-4194-832C-EAF13511A6DE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92DC15E-F512-4941-AF3E-12AFC4F1FD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71B0889-1F66-4F8A-A2C8-3AD8B056E54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F151C27-6804-4F3A-B20A-A57CCF4604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98A73EB-67A0-47DA-8F07-6BA683F69BE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F1516F0-78AA-4ED8-8872-49CABF8A95C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1154880" y="1447920"/>
            <a:ext cx="8825400" cy="918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42D1211-7F70-438F-B143-38FF8E9A32E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115488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468F402-D194-4124-AF43-284B18335DE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60BD6C7-49FA-4968-9882-112E02A6D9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567720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24EB309-CE03-48EA-90E7-375FF017243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1154880" y="4891320"/>
            <a:ext cx="882540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329EFB7-2C1B-4900-BBA2-DC859D7732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882540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1154880" y="4891320"/>
            <a:ext cx="882540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C1209C1-2824-49F7-A265-2DDD66C554C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/>
          </p:nvPr>
        </p:nvSpPr>
        <p:spPr>
          <a:xfrm>
            <a:off x="115488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/>
          </p:nvPr>
        </p:nvSpPr>
        <p:spPr>
          <a:xfrm>
            <a:off x="567720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322E965-4007-47FC-8689-80868E92BD2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4138920" y="365760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7122600" y="365760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/>
          </p:nvPr>
        </p:nvSpPr>
        <p:spPr>
          <a:xfrm>
            <a:off x="1154880" y="489132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/>
          </p:nvPr>
        </p:nvSpPr>
        <p:spPr>
          <a:xfrm>
            <a:off x="4138920" y="489132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/>
          </p:nvPr>
        </p:nvSpPr>
        <p:spPr>
          <a:xfrm>
            <a:off x="7122600" y="489132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735084D2-B465-4369-818A-0D59AF5BBA67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1072F6F-76D7-462E-922F-52F54B9584D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91C742EF-8F1C-4C01-B3E1-B10C3EAC882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748A244-2DE6-4782-A56A-2E4F29B88E5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CE5036E2-FBFC-4C4C-BDAC-13A03B90729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51318CC8-EDDF-4A81-919C-632D512202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3F9C5EA-E55B-4E7E-BDFA-4FC81D604C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1154880" y="1447920"/>
            <a:ext cx="8825400" cy="918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38414AA5-B27E-4B67-8905-FB3D2FEA7CE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115488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74E6FFA-E660-481B-A4C3-3951D2147BB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/>
          </p:nvPr>
        </p:nvSpPr>
        <p:spPr>
          <a:xfrm>
            <a:off x="567720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E1E59DDF-1845-4A66-A51F-27535CA1AB1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1154880" y="4891320"/>
            <a:ext cx="882540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DD297A74-0233-41B9-ABF6-A749A976927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882540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/>
          </p:nvPr>
        </p:nvSpPr>
        <p:spPr>
          <a:xfrm>
            <a:off x="1154880" y="4891320"/>
            <a:ext cx="882540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1A2FE618-E76D-4A75-82BF-F8A787DEA8D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115488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/>
          </p:nvPr>
        </p:nvSpPr>
        <p:spPr>
          <a:xfrm>
            <a:off x="567720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0227CEB-0CA3-439C-9549-D3AB57048FDE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/>
          </p:nvPr>
        </p:nvSpPr>
        <p:spPr>
          <a:xfrm>
            <a:off x="4138920" y="365760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/>
          </p:nvPr>
        </p:nvSpPr>
        <p:spPr>
          <a:xfrm>
            <a:off x="7122600" y="365760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/>
          </p:nvPr>
        </p:nvSpPr>
        <p:spPr>
          <a:xfrm>
            <a:off x="1154880" y="489132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/>
          </p:nvPr>
        </p:nvSpPr>
        <p:spPr>
          <a:xfrm>
            <a:off x="4138920" y="489132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/>
          </p:nvPr>
        </p:nvSpPr>
        <p:spPr>
          <a:xfrm>
            <a:off x="7122600" y="4891320"/>
            <a:ext cx="28414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4CD65544-158F-4925-B05A-34351010FE9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EA2B121-375A-48AA-BFB6-6771F59EEC8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B6A9CD7-375D-4586-B35F-42715BED8CF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1154880" y="1447920"/>
            <a:ext cx="8825400" cy="9182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237D758-88B3-42AE-8603-1585CCDC44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115488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B8323FFA-304D-4FD3-BE48-72F6F51D5F6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2361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5677200" y="489132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A35B0A3-01E1-44F5-A66F-76B46CB7859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115488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677200" y="3657600"/>
            <a:ext cx="430668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1154880" y="4891320"/>
            <a:ext cx="8825400" cy="112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F063394F-A932-4F63-9788-2EC32C040F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 w="0"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2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aa2ae">
                  <a:alpha val="7058"/>
                </a:srgbClr>
              </a:gs>
              <a:gs pos="100000">
                <a:srgbClr val="5aa2ae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7200" spc="-1" strike="noStrike">
                <a:solidFill>
                  <a:srgbClr val="accbf9"/>
                </a:solidFill>
                <a:latin typeface="Century Gothic"/>
              </a:rPr>
              <a:t>Образец заголовка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 idx="1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&lt;дата/время&gt;</a:t>
            </a:r>
            <a:endParaRPr b="0" lang="ru-RU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 idx="2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 idx="3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fld id="{0725FC0A-6FFD-4C39-A085-4C95B1315A58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&lt;номер&gt;</a:t>
            </a:fld>
            <a:endParaRPr b="0" lang="ru-RU" sz="28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Для правки структуры щёлкните мышью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Второй уровень структуры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Третий уровень структуры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Четвёртый уровень структуры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Пятый уровень структуры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Шестой уровень структуры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Седьмой уровень структуры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 w="0"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49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aa2ae">
                  <a:alpha val="7058"/>
                </a:srgbClr>
              </a:gs>
              <a:gs pos="100000">
                <a:srgbClr val="5aa2ae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52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4200" spc="-1" strike="noStrike">
                <a:solidFill>
                  <a:srgbClr val="accbf9"/>
                </a:solidFill>
                <a:latin typeface="Century Gothic"/>
              </a:rPr>
              <a:t>Образец заголовка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Wingdings 3" charset="2"/>
              <a:buChar char=""/>
            </a:pPr>
            <a:r>
              <a:rPr b="0" lang="ru-RU" sz="2000" spc="-1" strike="noStrike">
                <a:solidFill>
                  <a:srgbClr val="ffffff"/>
                </a:solidFill>
                <a:latin typeface="Century Gothic"/>
              </a:rPr>
              <a:t>Образец текста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84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Wingdings 3" charset="2"/>
              <a:buChar char=""/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Второй уровень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60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Wingdings 3" charset="2"/>
              <a:buChar char=""/>
            </a:pPr>
            <a:r>
              <a:rPr b="0" lang="ru-RU" sz="1600" spc="-1" strike="noStrike">
                <a:solidFill>
                  <a:srgbClr val="ffffff"/>
                </a:solidFill>
                <a:latin typeface="Century Gothic"/>
              </a:rPr>
              <a:t>Третий уровень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60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Wingdings 3" charset="2"/>
              <a:buChar char=""/>
            </a:pPr>
            <a:r>
              <a:rPr b="0" lang="ru-RU" sz="1400" spc="-1" strike="noStrike">
                <a:solidFill>
                  <a:srgbClr val="ffffff"/>
                </a:solidFill>
                <a:latin typeface="Century Gothic"/>
              </a:rPr>
              <a:t>Четвертый уровень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60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Wingdings 3" charset="2"/>
              <a:buChar char=""/>
            </a:pPr>
            <a:r>
              <a:rPr b="0" lang="ru-RU" sz="1400" spc="-1" strike="noStrike">
                <a:solidFill>
                  <a:srgbClr val="ffffff"/>
                </a:solidFill>
                <a:latin typeface="Century Gothic"/>
              </a:rPr>
              <a:t>Пятый уровень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dt" idx="4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&lt;дата/время&gt;</a:t>
            </a:r>
            <a:endParaRPr b="0" lang="ru-RU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ftr" idx="5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sldNum" idx="6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fld id="{FB0534E7-0577-43E3-939C-7249222E2D4B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&lt;номер&gt;</a:t>
            </a:fld>
            <a:endParaRPr b="0" lang="ru-RU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7" descr=""/>
          <p:cNvPicPr/>
          <p:nvPr/>
        </p:nvPicPr>
        <p:blipFill>
          <a:blip r:embed="rId3"/>
          <a:srcRect l="3644" t="0" r="0" b="0"/>
          <a:stretch/>
        </p:blipFill>
        <p:spPr>
          <a:xfrm>
            <a:off x="0" y="2669760"/>
            <a:ext cx="4035240" cy="4187880"/>
          </a:xfrm>
          <a:prstGeom prst="rect">
            <a:avLst/>
          </a:prstGeom>
          <a:ln w="0">
            <a:noFill/>
          </a:ln>
        </p:spPr>
      </p:pic>
      <p:pic>
        <p:nvPicPr>
          <p:cNvPr id="95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 w="0">
            <a:noFill/>
          </a:ln>
        </p:spPr>
      </p:pic>
      <p:sp>
        <p:nvSpPr>
          <p:cNvPr id="96" name="Oval 15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aa2ae">
                  <a:alpha val="7058"/>
                </a:srgbClr>
              </a:gs>
              <a:gs pos="100000">
                <a:srgbClr val="5aa2ae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 w="0">
            <a:noFill/>
          </a:ln>
        </p:spPr>
      </p:pic>
      <p:pic>
        <p:nvPicPr>
          <p:cNvPr id="98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9040" y="6095880"/>
            <a:ext cx="993240" cy="761760"/>
          </a:xfrm>
          <a:prstGeom prst="rect">
            <a:avLst/>
          </a:prstGeom>
          <a:ln w="0">
            <a:noFill/>
          </a:ln>
        </p:spPr>
      </p:pic>
      <p:sp>
        <p:nvSpPr>
          <p:cNvPr id="99" name="Rectangle 1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6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4800" spc="-1" strike="noStrike">
                <a:solidFill>
                  <a:srgbClr val="accbf9"/>
                </a:solidFill>
                <a:latin typeface="Century Gothic"/>
              </a:rPr>
              <a:t>Образец заголовка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154880" y="365760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Образец текста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dt" idx="7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>
            <a:lvl1pPr indent="0">
              <a:lnSpc>
                <a:spcPct val="100000"/>
              </a:lnSpc>
              <a:buNone/>
              <a:def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defRPr>
            </a:lvl1pPr>
          </a:lstStyle>
          <a:p>
            <a:pPr indent="0">
              <a:lnSpc>
                <a:spcPct val="100000"/>
              </a:lnSpc>
              <a:buNone/>
            </a:pPr>
            <a:r>
              <a:rPr b="0" lang="en-US" sz="1100" spc="-1" strike="noStrike">
                <a:solidFill>
                  <a:srgbClr val="ffffff">
                    <a:alpha val="60000"/>
                  </a:srgbClr>
                </a:solidFill>
                <a:latin typeface="Century Gothic"/>
              </a:rPr>
              <a:t>&lt;дата/время&gt;</a:t>
            </a:r>
            <a:endParaRPr b="0" lang="ru-RU" sz="11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ftr" idx="8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ctr">
              <a:buNone/>
              <a:defRPr b="0" lang="ru-RU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ru-RU" sz="1400" spc="-1" strike="noStrike">
                <a:solidFill>
                  <a:srgbClr val="ffffff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04" name="PlaceHolder 5"/>
          <p:cNvSpPr>
            <a:spLocks noGrp="1"/>
          </p:cNvSpPr>
          <p:nvPr>
            <p:ph type="sldNum" idx="9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ctr">
              <a:lnSpc>
                <a:spcPct val="100000"/>
              </a:lnSpc>
              <a:buNone/>
              <a:defRPr b="0" lang="en-US" sz="2800" spc="-1" strike="noStrike">
                <a:solidFill>
                  <a:srgbClr val="ffffff"/>
                </a:solidFill>
                <a:latin typeface="Century Gothic"/>
              </a:defRPr>
            </a:lvl1pPr>
          </a:lstStyle>
          <a:p>
            <a:pPr indent="0" algn="ctr">
              <a:lnSpc>
                <a:spcPct val="100000"/>
              </a:lnSpc>
              <a:buNone/>
            </a:pPr>
            <a:fld id="{B663C220-1E9C-485F-AF04-833593C6A5E1}" type="slidenum"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&lt;номер&gt;</a:t>
            </a:fld>
            <a:endParaRPr b="0" lang="ru-RU" sz="28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" Target="slide6.xml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" Target="slide6.xml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18.jpe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microsoft.com/office/2007/relationships/hdphoto" Target="../media/hdphoto1.wdp"/><Relationship Id="rId5" Type="http://schemas.openxmlformats.org/officeDocument/2006/relationships/image" Target="../media/image13.png"/><Relationship Id="rId6" Type="http://schemas.microsoft.com/office/2007/relationships/hdphoto" Target="../media/hdphoto2.wdp"/><Relationship Id="rId7" Type="http://schemas.openxmlformats.org/officeDocument/2006/relationships/image" Target="../media/image9.png"/><Relationship Id="rId8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" Target="slide7.xml"/><Relationship Id="rId2" Type="http://schemas.openxmlformats.org/officeDocument/2006/relationships/image" Target="../media/image11.png"/><Relationship Id="rId3" Type="http://schemas.openxmlformats.org/officeDocument/2006/relationships/slide" Target="slide13.xml"/><Relationship Id="rId4" Type="http://schemas.openxmlformats.org/officeDocument/2006/relationships/image" Target="../media/image14.png"/><Relationship Id="rId5" Type="http://schemas.openxmlformats.org/officeDocument/2006/relationships/slide" Target="slide18.xml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10731960" cy="3329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5400" spc="-1" strike="noStrike">
                <a:solidFill>
                  <a:srgbClr val="accbf9"/>
                </a:solidFill>
                <a:latin typeface="Century Gothic"/>
              </a:rPr>
              <a:t>Операционные системы</a:t>
            </a:r>
            <a:endParaRPr b="0" lang="en-US" sz="5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42" name="Рисунок 4" descr=""/>
          <p:cNvPicPr/>
          <p:nvPr/>
        </p:nvPicPr>
        <p:blipFill>
          <a:blip r:embed="rId1"/>
          <a:stretch/>
        </p:blipFill>
        <p:spPr>
          <a:xfrm>
            <a:off x="589680" y="5835240"/>
            <a:ext cx="3155040" cy="837000"/>
          </a:xfrm>
          <a:prstGeom prst="rect">
            <a:avLst/>
          </a:prstGeom>
          <a:ln w="0">
            <a:noFill/>
          </a:ln>
        </p:spPr>
      </p:pic>
      <p:pic>
        <p:nvPicPr>
          <p:cNvPr id="143" name="Рисунок 5" descr=""/>
          <p:cNvPicPr/>
          <p:nvPr/>
        </p:nvPicPr>
        <p:blipFill>
          <a:blip r:embed="rId2"/>
          <a:stretch/>
        </p:blipFill>
        <p:spPr>
          <a:xfrm>
            <a:off x="5584680" y="5540400"/>
            <a:ext cx="936000" cy="1131840"/>
          </a:xfrm>
          <a:prstGeom prst="rect">
            <a:avLst/>
          </a:prstGeom>
          <a:ln w="0">
            <a:noFill/>
          </a:ln>
        </p:spPr>
      </p:pic>
      <p:pic>
        <p:nvPicPr>
          <p:cNvPr id="144" name="Рисунок 6" descr=""/>
          <p:cNvPicPr/>
          <p:nvPr/>
        </p:nvPicPr>
        <p:blipFill>
          <a:blip r:embed="rId3"/>
          <a:stretch/>
        </p:blipFill>
        <p:spPr>
          <a:xfrm>
            <a:off x="9137880" y="5835240"/>
            <a:ext cx="1963440" cy="837000"/>
          </a:xfrm>
          <a:prstGeom prst="rect">
            <a:avLst/>
          </a:prstGeom>
          <a:ln w="0">
            <a:noFill/>
          </a:ln>
        </p:spPr>
      </p:pic>
      <p:pic>
        <p:nvPicPr>
          <p:cNvPr id="145" name="Рисунок 2" descr="">
            <a:hlinkClick r:id="" action="ppaction://hlinkshowjump?jump=nextslide"/>
          </p:cNvPr>
          <p:cNvPicPr/>
          <p:nvPr/>
        </p:nvPicPr>
        <p:blipFill>
          <a:blip r:embed="rId4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Box 3"/>
          <p:cNvSpPr/>
          <p:nvPr/>
        </p:nvSpPr>
        <p:spPr>
          <a:xfrm>
            <a:off x="338040" y="35640"/>
            <a:ext cx="10020600" cy="1308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rgbClr val="ffffff"/>
                </a:solidFill>
                <a:latin typeface="Century Gothic"/>
              </a:rPr>
              <a:t>Сколько всего было выпущено ОС </a:t>
            </a:r>
            <a:r>
              <a:rPr b="0" lang="en-US" sz="4000" spc="-1" strike="noStrike">
                <a:solidFill>
                  <a:srgbClr val="ffffff"/>
                </a:solidFill>
                <a:latin typeface="Century Gothic"/>
              </a:rPr>
              <a:t>Windows</a:t>
            </a:r>
            <a:r>
              <a:rPr b="0" lang="ru-RU" sz="4000" spc="-1" strike="noStrike">
                <a:solidFill>
                  <a:srgbClr val="ffffff"/>
                </a:solidFill>
                <a:latin typeface="Century Gothic"/>
              </a:rPr>
              <a:t>?</a:t>
            </a:r>
            <a:endParaRPr b="0" lang="ru-RU" sz="4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9" name="Скругленный прямоугольник 4"/>
          <p:cNvSpPr/>
          <p:nvPr/>
        </p:nvSpPr>
        <p:spPr>
          <a:xfrm>
            <a:off x="5799600" y="3340080"/>
            <a:ext cx="4671720" cy="106704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chemeClr val="lt1"/>
                </a:solidFill>
                <a:latin typeface="Century Gothic"/>
              </a:rPr>
              <a:t>D) 28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Скругленный прямоугольник 5"/>
          <p:cNvSpPr/>
          <p:nvPr/>
        </p:nvSpPr>
        <p:spPr>
          <a:xfrm>
            <a:off x="613800" y="1992240"/>
            <a:ext cx="4671720" cy="106704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chemeClr val="lt1"/>
                </a:solidFill>
                <a:latin typeface="Century Gothic"/>
              </a:rPr>
              <a:t>A) 8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Скругленный прямоугольник 6"/>
          <p:cNvSpPr/>
          <p:nvPr/>
        </p:nvSpPr>
        <p:spPr>
          <a:xfrm>
            <a:off x="5799600" y="2003040"/>
            <a:ext cx="4671720" cy="10771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6600" spc="-1" strike="noStrike">
                <a:solidFill>
                  <a:schemeClr val="lt1"/>
                </a:solidFill>
                <a:latin typeface="Century Gothic"/>
              </a:rPr>
              <a:t>B) </a:t>
            </a:r>
            <a:r>
              <a:rPr b="0" lang="en-US" sz="5400" spc="-1" strike="noStrike">
                <a:solidFill>
                  <a:schemeClr val="lt1"/>
                </a:solidFill>
                <a:latin typeface="Century Gothic"/>
              </a:rPr>
              <a:t>16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Скругленный прямоугольник 7"/>
          <p:cNvSpPr/>
          <p:nvPr/>
        </p:nvSpPr>
        <p:spPr>
          <a:xfrm>
            <a:off x="613800" y="3340080"/>
            <a:ext cx="4671720" cy="106704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5400" spc="-1" strike="noStrike">
                <a:solidFill>
                  <a:schemeClr val="lt1"/>
                </a:solidFill>
                <a:latin typeface="Century Gothic"/>
              </a:rPr>
              <a:t>C) 20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Скругленный прямоугольник 9"/>
          <p:cNvSpPr/>
          <p:nvPr/>
        </p:nvSpPr>
        <p:spPr>
          <a:xfrm>
            <a:off x="676440" y="4805640"/>
            <a:ext cx="9794880" cy="123372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Скругленный прямоугольник 8"/>
          <p:cNvSpPr/>
          <p:nvPr/>
        </p:nvSpPr>
        <p:spPr>
          <a:xfrm>
            <a:off x="676440" y="4820400"/>
            <a:ext cx="9794880" cy="12042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Скругленный прямоугольник 13"/>
          <p:cNvSpPr/>
          <p:nvPr/>
        </p:nvSpPr>
        <p:spPr>
          <a:xfrm>
            <a:off x="676440" y="4759560"/>
            <a:ext cx="9794880" cy="119772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 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Скругленный прямоугольник 10">
            <a:hlinkClick r:id="" action="ppaction://hlinkshowjump?jump=nextslide"/>
          </p:cNvPr>
          <p:cNvSpPr/>
          <p:nvPr/>
        </p:nvSpPr>
        <p:spPr>
          <a:xfrm>
            <a:off x="676440" y="4765680"/>
            <a:ext cx="9794880" cy="1258920"/>
          </a:xfrm>
          <a:prstGeom prst="roundRect">
            <a:avLst>
              <a:gd name="adj" fmla="val 16667"/>
            </a:avLst>
          </a:prstGeom>
          <a:solidFill>
            <a:srgbClr val="01af1e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5400" spc="-1" strike="noStrike">
                <a:solidFill>
                  <a:schemeClr val="lt1"/>
                </a:solidFill>
                <a:latin typeface="Century Gothic"/>
              </a:rPr>
              <a:t>Правильно!</a:t>
            </a:r>
            <a:endParaRPr b="0" lang="ru-RU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253" dur="indefinite" restart="never" nodeType="tmRoot">
          <p:childTnLst>
            <p:seq>
              <p:cTn id="254" dur="indefinite" nodeType="mainSeq">
                <p:childTnLst>
                  <p:par>
                    <p:cTn id="255" fill="hold">
                      <p:stCondLst>
                        <p:cond delay="0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nodeType="after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5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00"/>
                            </p:stCondLst>
                            <p:childTnLst>
                              <p:par>
                                <p:cTn id="261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6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8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9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1500"/>
                            </p:stCondLst>
                            <p:childTnLst>
                              <p:par>
                                <p:cTn id="271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3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4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000"/>
                            </p:stCondLst>
                            <p:childTnLst>
                              <p:par>
                                <p:cTn id="276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9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80" restart="whenNotActive" nodeType="interactiveSeq" fill="hold">
                <p:stCondLst>
                  <p:cond delay="0" evt="onClick">
                    <p:tgtEl>
                      <p:spTgt spid="182"/>
                    </p:tgtEl>
                  </p:cond>
                </p:stCondLst>
                <p:childTnLst>
                  <p:par>
                    <p:cTn id="281" fill="hold">
                      <p:stCondLst>
                        <p:cond delay="0" evt="onClick">
                          <p:tgtEl>
                            <p:spTgt spid="182"/>
                          </p:tgtEl>
                        </p:cond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87" restart="whenNotActive" nodeType="interactiveSeq" fill="hold">
                <p:stCondLst>
                  <p:cond delay="0" evt="onClick">
                    <p:tgtEl>
                      <p:spTgt spid="179"/>
                    </p:tgtEl>
                  </p:cond>
                </p:stCondLst>
                <p:childTnLst>
                  <p:par>
                    <p:cTn id="288" fill="hold">
                      <p:stCondLst>
                        <p:cond delay="0" evt="onClick">
                          <p:tgtEl>
                            <p:spTgt spid="179"/>
                          </p:tgtEl>
                        </p:cond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2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94" restart="whenNotActive" nodeType="interactiveSeq" fill="hold">
                <p:stCondLst>
                  <p:cond delay="0" evt="onClick">
                    <p:tgtEl>
                      <p:spTgt spid="181"/>
                    </p:tgtEl>
                  </p:cond>
                </p:stCondLst>
                <p:childTnLst>
                  <p:par>
                    <p:cTn id="295" fill="hold">
                      <p:stCondLst>
                        <p:cond delay="0" evt="onClick">
                          <p:tgtEl>
                            <p:spTgt spid="181"/>
                          </p:tgtEl>
                        </p:cond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01" restart="whenNotActive" nodeType="interactiveSeq" fill="hold">
                <p:stCondLst>
                  <p:cond delay="0" evt="onClick">
                    <p:tgtEl>
                      <p:spTgt spid="184"/>
                    </p:tgtEl>
                  </p:cond>
                </p:stCondLst>
                <p:childTnLst>
                  <p:par>
                    <p:cTn id="302" fill="hold">
                      <p:stCondLst>
                        <p:cond delay="0" evt="onClick">
                          <p:tgtEl>
                            <p:spTgt spid="184"/>
                          </p:tgtEl>
                        </p:cond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click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305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6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08" restart="whenNotActive" nodeType="interactiveSeq" fill="hold">
                <p:stCondLst>
                  <p:cond delay="0" evt="onClick">
                    <p:tgtEl>
                      <p:spTgt spid="183"/>
                    </p:tgtEl>
                  </p:cond>
                </p:stCondLst>
                <p:childTnLst>
                  <p:par>
                    <p:cTn id="309" fill="hold">
                      <p:stCondLst>
                        <p:cond delay="0" evt="onClick">
                          <p:tgtEl>
                            <p:spTgt spid="183"/>
                          </p:tgtEl>
                        </p:cond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312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3" dur="500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15" restart="whenNotActive" nodeType="interactiveSeq" fill="hold">
                <p:stCondLst>
                  <p:cond delay="0" evt="onClick">
                    <p:tgtEl>
                      <p:spTgt spid="180"/>
                    </p:tgtEl>
                  </p:cond>
                </p:stCondLst>
                <p:childTnLst>
                  <p:par>
                    <p:cTn id="316" fill="hold">
                      <p:stCondLst>
                        <p:cond delay="0" evt="onClick">
                          <p:tgtEl>
                            <p:spTgt spid="180"/>
                          </p:tgtEl>
                        </p:cond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22" restart="whenNotActive" nodeType="interactiveSeq" fill="hold">
                <p:stCondLst>
                  <p:cond delay="0" evt="onClick">
                    <p:tgtEl>
                      <p:spTgt spid="185"/>
                    </p:tgtEl>
                  </p:cond>
                </p:stCondLst>
                <p:childTnLst>
                  <p:par>
                    <p:cTn id="323" fill="hold">
                      <p:stCondLst>
                        <p:cond delay="0" evt="onClick">
                          <p:tgtEl>
                            <p:spTgt spid="185"/>
                          </p:tgtEl>
                        </p:cond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326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2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325800" y="75240"/>
            <a:ext cx="10421280" cy="175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ru-RU" sz="4000" spc="-1" strike="noStrike">
                <a:solidFill>
                  <a:srgbClr val="accbf9"/>
                </a:solidFill>
                <a:latin typeface="Century Gothic"/>
              </a:rPr>
              <a:t>В каком году была выпущена первая операционная система </a:t>
            </a:r>
            <a:r>
              <a:rPr b="0" lang="en-US" sz="4000" spc="-1" strike="noStrike">
                <a:solidFill>
                  <a:srgbClr val="accbf9"/>
                </a:solidFill>
                <a:latin typeface="Century Gothic"/>
              </a:rPr>
              <a:t>Windows 1.0</a:t>
            </a:r>
            <a:r>
              <a:rPr b="0" lang="ru-RU" sz="4000" spc="-1" strike="noStrike">
                <a:solidFill>
                  <a:srgbClr val="accbf9"/>
                </a:solidFill>
                <a:latin typeface="Century Gothic"/>
              </a:rPr>
              <a:t>?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8" name="Скругленный прямоугольник 3"/>
          <p:cNvSpPr/>
          <p:nvPr/>
        </p:nvSpPr>
        <p:spPr>
          <a:xfrm>
            <a:off x="795240" y="226188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800" spc="-1" strike="noStrike">
                <a:solidFill>
                  <a:schemeClr val="lt1"/>
                </a:solidFill>
                <a:latin typeface="Century Gothic"/>
              </a:rPr>
              <a:t>А) 1975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Скругленный прямоугольник 4"/>
          <p:cNvSpPr/>
          <p:nvPr/>
        </p:nvSpPr>
        <p:spPr>
          <a:xfrm>
            <a:off x="6099840" y="221904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entury Gothic"/>
              </a:rPr>
              <a:t>B</a:t>
            </a:r>
            <a:r>
              <a:rPr b="0" lang="ru-RU" sz="4800" spc="-1" strike="noStrike">
                <a:solidFill>
                  <a:schemeClr val="lt1"/>
                </a:solidFill>
                <a:latin typeface="Century Gothic"/>
              </a:rPr>
              <a:t>) 1985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Скругленный прямоугольник 5"/>
          <p:cNvSpPr/>
          <p:nvPr/>
        </p:nvSpPr>
        <p:spPr>
          <a:xfrm>
            <a:off x="795240" y="346248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entury Gothic"/>
              </a:rPr>
              <a:t>C) 1968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Скругленный прямоугольник 6"/>
          <p:cNvSpPr/>
          <p:nvPr/>
        </p:nvSpPr>
        <p:spPr>
          <a:xfrm>
            <a:off x="6099840" y="347724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entury Gothic"/>
              </a:rPr>
              <a:t>D) 1987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Скругленный прямоугольник 9"/>
          <p:cNvSpPr/>
          <p:nvPr/>
        </p:nvSpPr>
        <p:spPr>
          <a:xfrm>
            <a:off x="762840" y="451080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Скругленный прямоугольник 11"/>
          <p:cNvSpPr/>
          <p:nvPr/>
        </p:nvSpPr>
        <p:spPr>
          <a:xfrm>
            <a:off x="762840" y="452556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Скругленный прямоугольник 12"/>
          <p:cNvSpPr/>
          <p:nvPr/>
        </p:nvSpPr>
        <p:spPr>
          <a:xfrm>
            <a:off x="762840" y="451080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Скругленный прямоугольник 10">
            <a:hlinkClick r:id="" action="ppaction://hlinkshowjump?jump=nextslide"/>
          </p:cNvPr>
          <p:cNvSpPr/>
          <p:nvPr/>
        </p:nvSpPr>
        <p:spPr>
          <a:xfrm>
            <a:off x="762840" y="449676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01af1e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Правильно!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329" dur="indefinite" restart="never" nodeType="tmRoot">
          <p:childTnLst>
            <p:seq>
              <p:cTn id="330" dur="indefinite" nodeType="mainSeq">
                <p:childTnLst>
                  <p:par>
                    <p:cTn id="331" fill="hold">
                      <p:stCondLst>
                        <p:cond delay="0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3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500"/>
                            </p:stCondLst>
                            <p:childTnLst>
                              <p:par>
                                <p:cTn id="337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9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1" fill="hold">
                            <p:stCondLst>
                              <p:cond delay="1000"/>
                            </p:stCondLst>
                            <p:childTnLst>
                              <p:par>
                                <p:cTn id="342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4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1500"/>
                            </p:stCondLst>
                            <p:childTnLst>
                              <p:par>
                                <p:cTn id="347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1" fill="hold">
                            <p:stCondLst>
                              <p:cond delay="2000"/>
                            </p:stCondLst>
                            <p:childTnLst>
                              <p:par>
                                <p:cTn id="352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56" restart="whenNotActive" nodeType="interactiveSeq" fill="hold">
                <p:stCondLst>
                  <p:cond delay="0" evt="onClick">
                    <p:tgtEl>
                      <p:spTgt spid="188"/>
                    </p:tgtEl>
                  </p:cond>
                </p:stCondLst>
                <p:childTnLst>
                  <p:par>
                    <p:cTn id="357" fill="hold">
                      <p:stCondLst>
                        <p:cond delay="0" evt="onClick">
                          <p:tgtEl>
                            <p:spTgt spid="188"/>
                          </p:tgtEl>
                        </p:cond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64" restart="whenNotActive" nodeType="interactiveSeq" fill="hold">
                <p:stCondLst>
                  <p:cond delay="0" evt="onClick">
                    <p:tgtEl>
                      <p:spTgt spid="189"/>
                    </p:tgtEl>
                  </p:cond>
                </p:stCondLst>
                <p:childTnLst>
                  <p:par>
                    <p:cTn id="365" fill="hold">
                      <p:stCondLst>
                        <p:cond delay="0" evt="onClick">
                          <p:tgtEl>
                            <p:spTgt spid="189"/>
                          </p:tgtEl>
                        </p:cond>
                      </p:stCondLst>
                      <p:childTnLst>
                        <p:par>
                          <p:cTn id="366" fill="hold">
                            <p:stCondLst>
                              <p:cond delay="0"/>
                            </p:stCondLst>
                            <p:childTnLst>
                              <p:par>
                                <p:cTn id="367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72" restart="whenNotActive" nodeType="interactiveSeq" fill="hold">
                <p:stCondLst>
                  <p:cond delay="0" evt="onClick">
                    <p:tgtEl>
                      <p:spTgt spid="190"/>
                    </p:tgtEl>
                  </p:cond>
                </p:stCondLst>
                <p:childTnLst>
                  <p:par>
                    <p:cTn id="373" fill="hold">
                      <p:stCondLst>
                        <p:cond delay="0" evt="onClick">
                          <p:tgtEl>
                            <p:spTgt spid="190"/>
                          </p:tgtEl>
                        </p:cond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8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7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80" restart="whenNotActive" nodeType="interactiveSeq" fill="hold">
                <p:stCondLst>
                  <p:cond delay="0" evt="onClick">
                    <p:tgtEl>
                      <p:spTgt spid="191"/>
                    </p:tgtEl>
                  </p:cond>
                </p:stCondLst>
                <p:childTnLst>
                  <p:par>
                    <p:cTn id="381" fill="hold">
                      <p:stCondLst>
                        <p:cond delay="0" evt="onClick">
                          <p:tgtEl>
                            <p:spTgt spid="191"/>
                          </p:tgtEl>
                        </p:cond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88" restart="whenNotActive" nodeType="interactiveSeq" fill="hold">
                <p:stCondLst>
                  <p:cond delay="0" evt="onClick">
                    <p:tgtEl>
                      <p:spTgt spid="192"/>
                    </p:tgtEl>
                  </p:cond>
                </p:stCondLst>
                <p:childTnLst>
                  <p:par>
                    <p:cTn id="389" fill="hold">
                      <p:stCondLst>
                        <p:cond delay="0" evt="onClick">
                          <p:tgtEl>
                            <p:spTgt spid="192"/>
                          </p:tgtEl>
                        </p:cond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39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394" restart="whenNotActive" nodeType="interactiveSeq" fill="hold">
                <p:stCondLst>
                  <p:cond delay="0" evt="onClick">
                    <p:tgtEl>
                      <p:spTgt spid="193"/>
                    </p:tgtEl>
                  </p:cond>
                </p:stCondLst>
                <p:childTnLst>
                  <p:par>
                    <p:cTn id="395" fill="hold">
                      <p:stCondLst>
                        <p:cond delay="0" evt="onClick">
                          <p:tgtEl>
                            <p:spTgt spid="193"/>
                          </p:tgtEl>
                        </p:cond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39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00" restart="whenNotActive" nodeType="interactiveSeq" fill="hold">
                <p:stCondLst>
                  <p:cond delay="0" evt="onClick">
                    <p:tgtEl>
                      <p:spTgt spid="194"/>
                    </p:tgtEl>
                  </p:cond>
                </p:stCondLst>
                <p:childTnLst>
                  <p:par>
                    <p:cTn id="401" fill="hold">
                      <p:stCondLst>
                        <p:cond delay="0" evt="onClick">
                          <p:tgtEl>
                            <p:spTgt spid="194"/>
                          </p:tgtEl>
                        </p:cond>
                      </p:stCondLst>
                      <p:childTnLst>
                        <p:par>
                          <p:cTn id="402" fill="hold">
                            <p:stCondLst>
                              <p:cond delay="0"/>
                            </p:stCondLst>
                            <p:childTnLst>
                              <p:par>
                                <p:cTn id="403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404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180000" y="188640"/>
            <a:ext cx="10162800" cy="92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ru-RU" sz="4800" spc="-1" strike="noStrike">
                <a:solidFill>
                  <a:srgbClr val="accbf9"/>
                </a:solidFill>
                <a:latin typeface="Century Gothic"/>
              </a:rPr>
              <a:t>Кто основал компанию </a:t>
            </a:r>
            <a:r>
              <a:rPr b="0" lang="en-US" sz="4800" spc="-1" strike="noStrike">
                <a:solidFill>
                  <a:srgbClr val="accbf9"/>
                </a:solidFill>
                <a:latin typeface="Century Gothic"/>
              </a:rPr>
              <a:t>Microsoft?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7" name="Скругленный прямоугольник 3"/>
          <p:cNvSpPr/>
          <p:nvPr/>
        </p:nvSpPr>
        <p:spPr>
          <a:xfrm>
            <a:off x="618120" y="178380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A) </a:t>
            </a:r>
            <a:r>
              <a:rPr b="0" lang="ru-RU" sz="3200" spc="-1" strike="noStrike">
                <a:solidFill>
                  <a:schemeClr val="lt1"/>
                </a:solidFill>
                <a:latin typeface="Century Gothic"/>
              </a:rPr>
              <a:t>Билл Гейтс и Стив Балмер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Скругленный прямоугольник 4"/>
          <p:cNvSpPr/>
          <p:nvPr/>
        </p:nvSpPr>
        <p:spPr>
          <a:xfrm>
            <a:off x="5869080" y="178380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B) </a:t>
            </a:r>
            <a:r>
              <a:rPr b="0" lang="ru-RU" sz="3200" spc="-1" strike="noStrike">
                <a:solidFill>
                  <a:schemeClr val="lt1"/>
                </a:solidFill>
                <a:latin typeface="Century Gothic"/>
              </a:rPr>
              <a:t>Билл Гейтс и Стив Джобс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Скругленный прямоугольник 5"/>
          <p:cNvSpPr/>
          <p:nvPr/>
        </p:nvSpPr>
        <p:spPr>
          <a:xfrm>
            <a:off x="561240" y="347616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chemeClr val="lt1"/>
                </a:solidFill>
                <a:latin typeface="Century Gothic"/>
              </a:rPr>
              <a:t>С) Билл Гейтс и Пол Ален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Скругленный прямоугольник 6"/>
          <p:cNvSpPr/>
          <p:nvPr/>
        </p:nvSpPr>
        <p:spPr>
          <a:xfrm>
            <a:off x="5869080" y="347616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D) </a:t>
            </a:r>
            <a:r>
              <a:rPr b="0" lang="ru-RU" sz="3200" spc="-1" strike="noStrike">
                <a:solidFill>
                  <a:schemeClr val="lt1"/>
                </a:solidFill>
                <a:latin typeface="Century Gothic"/>
              </a:rPr>
              <a:t>Билл Гейтс и Джек Смитт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Скругленный прямоугольник 7"/>
          <p:cNvSpPr/>
          <p:nvPr/>
        </p:nvSpPr>
        <p:spPr>
          <a:xfrm>
            <a:off x="561240" y="511776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Скругленный прямоугольник 8"/>
          <p:cNvSpPr/>
          <p:nvPr/>
        </p:nvSpPr>
        <p:spPr>
          <a:xfrm>
            <a:off x="561240" y="511776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Скругленный прямоугольник 9"/>
          <p:cNvSpPr/>
          <p:nvPr/>
        </p:nvSpPr>
        <p:spPr>
          <a:xfrm>
            <a:off x="561240" y="510552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Скругленный прямоугольник 10">
            <a:hlinkClick r:id="rId1" action="ppaction://hlinksldjump"/>
          </p:cNvPr>
          <p:cNvSpPr/>
          <p:nvPr/>
        </p:nvSpPr>
        <p:spPr>
          <a:xfrm>
            <a:off x="561240" y="511164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01af1e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Правильно!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406" dur="indefinite" restart="never" nodeType="tmRoot">
          <p:childTnLst>
            <p:seq>
              <p:cTn id="407" dur="indefinite" nodeType="mainSeq">
                <p:childTnLst>
                  <p:par>
                    <p:cTn id="408" fill="hold">
                      <p:stCondLst>
                        <p:cond delay="0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3" fill="hold">
                            <p:stCondLst>
                              <p:cond delay="500"/>
                            </p:stCondLst>
                            <p:childTnLst>
                              <p:par>
                                <p:cTn id="414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6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19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0" fill="hold">
                            <p:stCondLst>
                              <p:cond delay="1500"/>
                            </p:stCondLst>
                            <p:childTnLst>
                              <p:par>
                                <p:cTn id="421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3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5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2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7" fill="hold">
                            <p:stCondLst>
                              <p:cond delay="2500"/>
                            </p:stCondLst>
                            <p:childTnLst>
                              <p:par>
                                <p:cTn id="428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1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3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4" fill="hold">
                            <p:stCondLst>
                              <p:cond delay="3500"/>
                            </p:stCondLst>
                            <p:childTnLst>
                              <p:par>
                                <p:cTn id="435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7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8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9" dur="1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40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41" restart="whenNotActive" nodeType="interactiveSeq" fill="hold">
                <p:stCondLst>
                  <p:cond delay="0" evt="onClick">
                    <p:tgtEl>
                      <p:spTgt spid="197"/>
                    </p:tgtEl>
                  </p:cond>
                </p:stCondLst>
                <p:childTnLst>
                  <p:par>
                    <p:cTn id="442" fill="hold">
                      <p:stCondLst>
                        <p:cond delay="0" evt="onClick">
                          <p:tgtEl>
                            <p:spTgt spid="197"/>
                          </p:tgtEl>
                        </p:cond>
                      </p:stCondLst>
                      <p:childTnLst>
                        <p:par>
                          <p:cTn id="443" fill="hold">
                            <p:stCondLst>
                              <p:cond delay="0"/>
                            </p:stCondLst>
                            <p:childTnLst>
                              <p:par>
                                <p:cTn id="444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6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7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48" restart="whenNotActive" nodeType="interactiveSeq" fill="hold">
                <p:stCondLst>
                  <p:cond delay="0" evt="onClick">
                    <p:tgtEl>
                      <p:spTgt spid="198"/>
                    </p:tgtEl>
                  </p:cond>
                </p:stCondLst>
                <p:childTnLst>
                  <p:par>
                    <p:cTn id="449" fill="hold">
                      <p:stCondLst>
                        <p:cond delay="0" evt="onClick">
                          <p:tgtEl>
                            <p:spTgt spid="198"/>
                          </p:tgtEl>
                        </p:cond>
                      </p:stCondLst>
                      <p:childTnLst>
                        <p:par>
                          <p:cTn id="450" fill="hold">
                            <p:stCondLst>
                              <p:cond delay="0"/>
                            </p:stCondLst>
                            <p:childTnLst>
                              <p:par>
                                <p:cTn id="451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55" restart="whenNotActive" nodeType="interactiveSeq" fill="hold">
                <p:stCondLst>
                  <p:cond delay="0" evt="onClick">
                    <p:tgtEl>
                      <p:spTgt spid="200"/>
                    </p:tgtEl>
                  </p:cond>
                </p:stCondLst>
                <p:childTnLst>
                  <p:par>
                    <p:cTn id="456" fill="hold">
                      <p:stCondLst>
                        <p:cond delay="0" evt="onClick">
                          <p:tgtEl>
                            <p:spTgt spid="200"/>
                          </p:tgtEl>
                        </p:cond>
                      </p:stCondLst>
                      <p:childTnLst>
                        <p:par>
                          <p:cTn id="457" fill="hold">
                            <p:stCondLst>
                              <p:cond delay="0"/>
                            </p:stCondLst>
                            <p:childTnLst>
                              <p:par>
                                <p:cTn id="458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62" restart="whenNotActive" nodeType="interactiveSeq" fill="hold">
                <p:stCondLst>
                  <p:cond delay="0" evt="onClick">
                    <p:tgtEl>
                      <p:spTgt spid="199"/>
                    </p:tgtEl>
                  </p:cond>
                </p:stCondLst>
                <p:childTnLst>
                  <p:par>
                    <p:cTn id="463" fill="hold">
                      <p:stCondLst>
                        <p:cond delay="0" evt="onClick">
                          <p:tgtEl>
                            <p:spTgt spid="199"/>
                          </p:tgtEl>
                        </p:cond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6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8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69" restart="whenNotActive" nodeType="interactiveSeq" fill="hold">
                <p:stCondLst>
                  <p:cond delay="0" evt="onClick">
                    <p:tgtEl>
                      <p:spTgt spid="201"/>
                    </p:tgtEl>
                  </p:cond>
                </p:stCondLst>
                <p:childTnLst>
                  <p:par>
                    <p:cTn id="470" fill="hold">
                      <p:stCondLst>
                        <p:cond delay="0" evt="onClick">
                          <p:tgtEl>
                            <p:spTgt spid="201"/>
                          </p:tgtEl>
                        </p:cond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nodeType="click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473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4" dur="5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47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77" restart="whenNotActive" nodeType="interactiveSeq" fill="hold">
                <p:stCondLst>
                  <p:cond delay="0" evt="onClick">
                    <p:tgtEl>
                      <p:spTgt spid="202"/>
                    </p:tgtEl>
                  </p:cond>
                </p:stCondLst>
                <p:childTnLst>
                  <p:par>
                    <p:cTn id="478" fill="hold">
                      <p:stCondLst>
                        <p:cond delay="0" evt="onClick">
                          <p:tgtEl>
                            <p:spTgt spid="202"/>
                          </p:tgtEl>
                        </p:cond>
                      </p:stCondLst>
                      <p:childTnLst>
                        <p:par>
                          <p:cTn id="479" fill="hold">
                            <p:stCondLst>
                              <p:cond delay="0"/>
                            </p:stCondLst>
                            <p:childTnLst>
                              <p:par>
                                <p:cTn id="480" nodeType="click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481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2" dur="5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48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485" restart="whenNotActive" nodeType="interactiveSeq" fill="hold">
                <p:stCondLst>
                  <p:cond delay="0" evt="onClick">
                    <p:tgtEl>
                      <p:spTgt spid="204"/>
                    </p:tgtEl>
                  </p:cond>
                </p:stCondLst>
                <p:childTnLst>
                  <p:par>
                    <p:cTn id="486" fill="hold">
                      <p:stCondLst>
                        <p:cond delay="0" evt="onClick">
                          <p:tgtEl>
                            <p:spTgt spid="204"/>
                          </p:tgtEl>
                        </p:cond>
                      </p:stCondLst>
                      <p:childTnLst>
                        <p:par>
                          <p:cTn id="487" fill="hold">
                            <p:stCondLst>
                              <p:cond delay="0"/>
                            </p:stCondLst>
                            <p:childTnLst>
                              <p:par>
                                <p:cTn id="488" nodeType="click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489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0" dur="5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491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/>
          </p:nvPr>
        </p:nvSpPr>
        <p:spPr>
          <a:xfrm>
            <a:off x="271080" y="309240"/>
            <a:ext cx="8712360" cy="3396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Mac OS (Macintosh Operating System) — семейство проприетарных операционных систем с графическим интерфейсом.  Apple хотела, чтобы Макинтош представлялся как компьютер «для всех остальных». Сам термин «Mac OS» в действительности не существовал до тех пор, пока не был официально использован в середине 1990-х годов. 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06" name="TextBox 3"/>
          <p:cNvSpPr/>
          <p:nvPr/>
        </p:nvSpPr>
        <p:spPr>
          <a:xfrm>
            <a:off x="271080" y="3705840"/>
            <a:ext cx="71013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Компания 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Apple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была так же первая</a:t>
            </a:r>
            <a:r>
              <a:rPr b="0" lang="ru-RU" sz="1800" spc="-1" strike="noStrike">
                <a:solidFill>
                  <a:srgbClr val="ffffff"/>
                </a:solidFill>
                <a:latin typeface="Century Gothic"/>
              </a:rPr>
              <a:t>,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кто придумал и использовал компьютерную мышь. Которая стала очень популярным устройством.</a:t>
            </a:r>
            <a:endParaRPr b="0" lang="ru-RU" sz="2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Picture 2"/>
          <p:cNvSpPr/>
          <p:nvPr/>
        </p:nvSpPr>
        <p:spPr>
          <a:xfrm>
            <a:off x="7372800" y="3455280"/>
            <a:ext cx="4693680" cy="2933280"/>
          </a:xfrm>
          <a:prstGeom prst="roundRect">
            <a:avLst>
              <a:gd name="adj" fmla="val 8594"/>
            </a:avLst>
          </a:prstGeom>
          <a:blipFill rotWithShape="0">
            <a:blip r:embed="rId1"/>
            <a:srcRect/>
            <a:stretch/>
          </a:blipFill>
          <a:ln w="0">
            <a:noFill/>
          </a:ln>
          <a:effectLst>
            <a:reflection algn="bl" blurRad="12700" dir="5400000" dist="5000" endPos="28000" rotWithShape="0" stA="38000" sy="-100000"/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8" name="Рисунок 4" descr="">
            <a:hlinkClick r:id="" action="ppaction://hlinkshowjump?jump=nextslide"/>
          </p:cNvPr>
          <p:cNvPicPr/>
          <p:nvPr/>
        </p:nvPicPr>
        <p:blipFill>
          <a:blip r:embed="rId2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493" dur="indefinite" restart="never" nodeType="tmRoot">
          <p:childTnLst>
            <p:seq>
              <p:cTn id="494" dur="indefinite" nodeType="mainSeq">
                <p:childTnLst>
                  <p:par>
                    <p:cTn id="495" fill="hold">
                      <p:stCondLst>
                        <p:cond delay="0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499" dur="500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0" nodeType="with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50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3" fill="hold">
                            <p:stCondLst>
                              <p:cond delay="500"/>
                            </p:stCondLst>
                            <p:childTnLst>
                              <p:par>
                                <p:cTn id="504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506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507" restart="whenNotActive" nodeType="interactiveSeq" fill="hold">
                <p:stCondLst>
                  <p:cond delay="0" evt="onClick">
                    <p:tgtEl>
                      <p:spTgt spid="207"/>
                    </p:tgtEl>
                  </p:cond>
                </p:stCondLst>
                <p:childTnLst>
                  <p:par>
                    <p:cTn id="508" fill="hold">
                      <p:stCondLst>
                        <p:cond delay="0" evt="onClick">
                          <p:tgtEl>
                            <p:spTgt spid="207"/>
                          </p:tgtEl>
                        </p:cond>
                      </p:stCondLst>
                      <p:childTnLst>
                        <p:par>
                          <p:cTn id="509" fill="hold">
                            <p:stCondLst>
                              <p:cond delay="0"/>
                            </p:stCondLst>
                            <p:childTnLst>
                              <p:par>
                                <p:cTn id="510" nodeType="clickEffect" fill="hold" presetClass="path" presetID="42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006 -4.07407E-006 L -0.28633 -0.24236 E">
                                      <p:cBhvr>
                                        <p:cTn id="511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0" evt="onClick">
                          <p:tgtEl>
                            <p:spTgt spid="207"/>
                          </p:tgtEl>
                        </p:cond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nodeType="clickEffect" fill="hold" presetClass="emph" presetID="6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5" dur="2000" fill="hold"/>
                                        <p:tgtEl>
                                          <p:spTgt spid="20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6" fill="hold">
                      <p:stCondLst>
                        <p:cond delay="0" evt="onClick">
                          <p:tgtEl>
                            <p:spTgt spid="207"/>
                          </p:tgtEl>
                        </p:cond>
                      </p:stCondLst>
                      <p:childTnLst>
                        <p:par>
                          <p:cTn id="517" fill="hold">
                            <p:stCondLst>
                              <p:cond delay="0"/>
                            </p:stCondLst>
                            <p:childTnLst>
                              <p:par>
                                <p:cTn id="518" nodeType="clickEffect" fill="hold" presetClass="exit" presetID="22" presetSubtype="4">
                                  <p:stCondLst>
                                    <p:cond delay="0"/>
                                  </p:stCondLst>
                                  <p:childTnLst>
                                    <p:animEffect filter="wipe(down)" transition="out">
                                      <p:cBhvr additive="repl">
                                        <p:cTn id="519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/>
          </p:nvPr>
        </p:nvSpPr>
        <p:spPr>
          <a:xfrm>
            <a:off x="482040" y="534960"/>
            <a:ext cx="9127440" cy="3138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В 1984 году компания Apple Computers представила компьютер Macintosh с операционной системой Mac OS 1. Пользователи управляли своим компьютером не только вводимыми с клавиатуры командами и инструкциями, но и с помощью нового в те времена устройства, названного мышью.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10" name="Picture 2" descr="http://fredericdeshaies.files.wordpress.com/2011/08/apple_macintosh_1984_high_res1.jpg"/>
          <p:cNvPicPr/>
          <p:nvPr/>
        </p:nvPicPr>
        <p:blipFill>
          <a:blip r:embed="rId1"/>
          <a:stretch/>
        </p:blipFill>
        <p:spPr>
          <a:xfrm>
            <a:off x="5848560" y="2635920"/>
            <a:ext cx="6342840" cy="4221720"/>
          </a:xfrm>
          <a:prstGeom prst="rect">
            <a:avLst/>
          </a:prstGeom>
          <a:ln w="0">
            <a:noFill/>
          </a:ln>
        </p:spPr>
      </p:pic>
      <p:pic>
        <p:nvPicPr>
          <p:cNvPr id="211" name="Рисунок 3" descr="">
            <a:hlinkClick r:id="" action="ppaction://hlinkshowjump?jump=nextslide"/>
          </p:cNvPr>
          <p:cNvPicPr/>
          <p:nvPr/>
        </p:nvPicPr>
        <p:blipFill>
          <a:blip r:embed="rId2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521" dur="indefinite" restart="never" nodeType="tmRoot">
          <p:childTnLst>
            <p:seq>
              <p:cTn id="522" dur="indefinite" nodeType="mainSeq">
                <p:childTnLst>
                  <p:par>
                    <p:cTn id="523" fill="hold">
                      <p:stCondLst>
                        <p:cond delay="0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7" dur="1000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28" dur="10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9" dur="1000" fill="hold"/>
                                        <p:tgtEl>
                                          <p:spTgt spid="2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0" fill="hold">
                            <p:stCondLst>
                              <p:cond delay="1000"/>
                            </p:stCondLst>
                            <p:childTnLst>
                              <p:par>
                                <p:cTn id="531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3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4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/>
          </p:nvPr>
        </p:nvSpPr>
        <p:spPr>
          <a:xfrm>
            <a:off x="241560" y="310680"/>
            <a:ext cx="10386720" cy="2863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Ранние версии Mac OS были совместимы только  с Макинтошами, основанными на процессорах Motorola 68k, следующие версии были совместимы с архитектурой PowerPC (PPC). С недавних пор Mac OS X стала совместима с архитектурой x86. Но политика  фирмы Apple такова,что она разрешает устанавливать систему  Mac OS только на их компьютеры. 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13" name="Picture 4" descr="http://www.prom2u.ru/images/stories/imac_top.png"/>
          <p:cNvPicPr/>
          <p:nvPr/>
        </p:nvPicPr>
        <p:blipFill>
          <a:blip r:embed="rId1"/>
          <a:stretch/>
        </p:blipFill>
        <p:spPr>
          <a:xfrm>
            <a:off x="5865840" y="2337840"/>
            <a:ext cx="6746400" cy="4295520"/>
          </a:xfrm>
          <a:prstGeom prst="rect">
            <a:avLst/>
          </a:prstGeom>
          <a:ln w="0">
            <a:noFill/>
          </a:ln>
        </p:spPr>
      </p:pic>
      <p:pic>
        <p:nvPicPr>
          <p:cNvPr id="214" name="Рисунок 3" descr="">
            <a:hlinkClick r:id="" action="ppaction://hlinkshowjump?jump=nextslide"/>
          </p:cNvPr>
          <p:cNvPicPr/>
          <p:nvPr/>
        </p:nvPicPr>
        <p:blipFill>
          <a:blip r:embed="rId2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535" dur="indefinite" restart="never" nodeType="tmRoot">
          <p:childTnLst>
            <p:seq>
              <p:cTn id="536" dur="indefinite" nodeType="mainSeq">
                <p:childTnLst>
                  <p:par>
                    <p:cTn id="537" fill="hold">
                      <p:stCondLst>
                        <p:cond delay="0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afterEffect" fill="hold" presetClass="entr" presetID="3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1" dur="100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42" dur="10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3" dur="900" fill="hold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4" dur="1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5" fill="hold">
                            <p:stCondLst>
                              <p:cond delay="1000"/>
                            </p:stCondLst>
                            <p:childTnLst>
                              <p:par>
                                <p:cTn id="546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4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231480" y="188640"/>
            <a:ext cx="10162800" cy="92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ru-RU" sz="4800" spc="-1" strike="noStrike">
                <a:solidFill>
                  <a:srgbClr val="accbf9"/>
                </a:solidFill>
                <a:latin typeface="Century Gothic"/>
              </a:rPr>
              <a:t>Кто основал компанию </a:t>
            </a:r>
            <a:r>
              <a:rPr b="0" lang="en-US" sz="4800" spc="-1" strike="noStrike">
                <a:solidFill>
                  <a:srgbClr val="accbf9"/>
                </a:solidFill>
                <a:latin typeface="Century Gothic"/>
              </a:rPr>
              <a:t>Apple</a:t>
            </a:r>
            <a:r>
              <a:rPr b="0" lang="ru-RU" sz="4800" spc="-1" strike="noStrike">
                <a:solidFill>
                  <a:srgbClr val="accbf9"/>
                </a:solidFill>
                <a:latin typeface="Century Gothic"/>
              </a:rPr>
              <a:t> </a:t>
            </a:r>
            <a:r>
              <a:rPr b="0" lang="en-US" sz="4800" spc="-1" strike="noStrike">
                <a:solidFill>
                  <a:srgbClr val="accbf9"/>
                </a:solidFill>
                <a:latin typeface="Century Gothic"/>
              </a:rPr>
              <a:t>?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6" name="Скругленный прямоугольник 3"/>
          <p:cNvSpPr/>
          <p:nvPr/>
        </p:nvSpPr>
        <p:spPr>
          <a:xfrm>
            <a:off x="618120" y="178380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A) </a:t>
            </a:r>
            <a:r>
              <a:rPr b="0" lang="ru-RU" sz="3200" spc="-1" strike="noStrike">
                <a:solidFill>
                  <a:schemeClr val="lt1"/>
                </a:solidFill>
                <a:latin typeface="Century Gothic"/>
              </a:rPr>
              <a:t>Стив Балмер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Скругленный прямоугольник 4"/>
          <p:cNvSpPr/>
          <p:nvPr/>
        </p:nvSpPr>
        <p:spPr>
          <a:xfrm>
            <a:off x="5869080" y="178380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B) </a:t>
            </a:r>
            <a:r>
              <a:rPr b="0" lang="ru-RU" sz="3200" spc="-1" strike="noStrike">
                <a:solidFill>
                  <a:schemeClr val="lt1"/>
                </a:solidFill>
                <a:latin typeface="Century Gothic"/>
              </a:rPr>
              <a:t>Билл Гейтс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Скругленный прямоугольник 5"/>
          <p:cNvSpPr/>
          <p:nvPr/>
        </p:nvSpPr>
        <p:spPr>
          <a:xfrm>
            <a:off x="561240" y="347616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chemeClr val="lt1"/>
                </a:solidFill>
                <a:latin typeface="Century Gothic"/>
              </a:rPr>
              <a:t>С) Стив Джобс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Скругленный прямоугольник 6"/>
          <p:cNvSpPr/>
          <p:nvPr/>
        </p:nvSpPr>
        <p:spPr>
          <a:xfrm>
            <a:off x="5869080" y="347616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D) </a:t>
            </a:r>
            <a:r>
              <a:rPr b="0" lang="ru-RU" sz="3200" spc="-1" strike="noStrike">
                <a:solidFill>
                  <a:schemeClr val="lt1"/>
                </a:solidFill>
                <a:latin typeface="Century Gothic"/>
              </a:rPr>
              <a:t>Джек Смитт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Скругленный прямоугольник 7"/>
          <p:cNvSpPr/>
          <p:nvPr/>
        </p:nvSpPr>
        <p:spPr>
          <a:xfrm>
            <a:off x="561240" y="511776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Скругленный прямоугольник 8"/>
          <p:cNvSpPr/>
          <p:nvPr/>
        </p:nvSpPr>
        <p:spPr>
          <a:xfrm>
            <a:off x="561240" y="511776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Скругленный прямоугольник 9"/>
          <p:cNvSpPr/>
          <p:nvPr/>
        </p:nvSpPr>
        <p:spPr>
          <a:xfrm>
            <a:off x="561240" y="510552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Скругленный прямоугольник 10">
            <a:hlinkClick r:id="" action="ppaction://hlinkshowjump?jump=nextslide"/>
          </p:cNvPr>
          <p:cNvSpPr/>
          <p:nvPr/>
        </p:nvSpPr>
        <p:spPr>
          <a:xfrm>
            <a:off x="561240" y="511164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01af1e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Правильно!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549" dur="indefinite" restart="never" nodeType="tmRoot">
          <p:childTnLst>
            <p:seq>
              <p:cTn id="550" dur="indefinite" nodeType="mainSeq">
                <p:childTnLst>
                  <p:par>
                    <p:cTn id="551" fill="hold">
                      <p:stCondLst>
                        <p:cond delay="0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6" fill="hold">
                            <p:stCondLst>
                              <p:cond delay="500"/>
                            </p:stCondLst>
                            <p:childTnLst>
                              <p:par>
                                <p:cTn id="557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9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0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1" dur="1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3" fill="hold">
                            <p:stCondLst>
                              <p:cond delay="1500"/>
                            </p:stCondLst>
                            <p:childTnLst>
                              <p:par>
                                <p:cTn id="564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66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7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8" dur="1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69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0" fill="hold">
                            <p:stCondLst>
                              <p:cond delay="2500"/>
                            </p:stCondLst>
                            <p:childTnLst>
                              <p:par>
                                <p:cTn id="571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3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4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75" dur="1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7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7" fill="hold">
                            <p:stCondLst>
                              <p:cond delay="3500"/>
                            </p:stCondLst>
                            <p:childTnLst>
                              <p:par>
                                <p:cTn id="578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0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1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2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583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584" restart="whenNotActive" nodeType="interactiveSeq" fill="hold">
                <p:stCondLst>
                  <p:cond delay="0" evt="onClick">
                    <p:tgtEl>
                      <p:spTgt spid="216"/>
                    </p:tgtEl>
                  </p:cond>
                </p:stCondLst>
                <p:childTnLst>
                  <p:par>
                    <p:cTn id="585" fill="hold">
                      <p:stCondLst>
                        <p:cond delay="0" evt="onClick">
                          <p:tgtEl>
                            <p:spTgt spid="216"/>
                          </p:tgtEl>
                        </p:cond>
                      </p:stCondLst>
                      <p:childTnLst>
                        <p:par>
                          <p:cTn id="586" fill="hold">
                            <p:stCondLst>
                              <p:cond delay="0"/>
                            </p:stCondLst>
                            <p:childTnLst>
                              <p:par>
                                <p:cTn id="587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591" restart="whenNotActive" nodeType="interactiveSeq" fill="hold">
                <p:stCondLst>
                  <p:cond delay="0" evt="onClick">
                    <p:tgtEl>
                      <p:spTgt spid="217"/>
                    </p:tgtEl>
                  </p:cond>
                </p:stCondLst>
                <p:childTnLst>
                  <p:par>
                    <p:cTn id="592" fill="hold">
                      <p:stCondLst>
                        <p:cond delay="0" evt="onClick">
                          <p:tgtEl>
                            <p:spTgt spid="217"/>
                          </p:tgtEl>
                        </p:cond>
                      </p:stCondLst>
                      <p:childTnLst>
                        <p:par>
                          <p:cTn id="593" fill="hold">
                            <p:stCondLst>
                              <p:cond delay="0"/>
                            </p:stCondLst>
                            <p:childTnLst>
                              <p:par>
                                <p:cTn id="594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6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598" restart="whenNotActive" nodeType="interactiveSeq" fill="hold">
                <p:stCondLst>
                  <p:cond delay="0" evt="onClick">
                    <p:tgtEl>
                      <p:spTgt spid="219"/>
                    </p:tgtEl>
                  </p:cond>
                </p:stCondLst>
                <p:childTnLst>
                  <p:par>
                    <p:cTn id="599" fill="hold">
                      <p:stCondLst>
                        <p:cond delay="0" evt="onClick">
                          <p:tgtEl>
                            <p:spTgt spid="219"/>
                          </p:tgtEl>
                        </p:cond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03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4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05" restart="whenNotActive" nodeType="interactiveSeq" fill="hold">
                <p:stCondLst>
                  <p:cond delay="0" evt="onClick">
                    <p:tgtEl>
                      <p:spTgt spid="218"/>
                    </p:tgtEl>
                  </p:cond>
                </p:stCondLst>
                <p:childTnLst>
                  <p:par>
                    <p:cTn id="606" fill="hold">
                      <p:stCondLst>
                        <p:cond delay="0" evt="onClick">
                          <p:tgtEl>
                            <p:spTgt spid="218"/>
                          </p:tgtEl>
                        </p:cond>
                      </p:stCondLst>
                      <p:childTnLst>
                        <p:par>
                          <p:cTn id="607" fill="hold">
                            <p:stCondLst>
                              <p:cond delay="0"/>
                            </p:stCondLst>
                            <p:childTnLst>
                              <p:par>
                                <p:cTn id="608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12" restart="whenNotActive" nodeType="interactiveSeq" fill="hold">
                <p:stCondLst>
                  <p:cond delay="0" evt="onClick">
                    <p:tgtEl>
                      <p:spTgt spid="220"/>
                    </p:tgtEl>
                  </p:cond>
                </p:stCondLst>
                <p:childTnLst>
                  <p:par>
                    <p:cTn id="613" fill="hold">
                      <p:stCondLst>
                        <p:cond delay="0" evt="onClick">
                          <p:tgtEl>
                            <p:spTgt spid="220"/>
                          </p:tgtEl>
                        </p:cond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nodeType="click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16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7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61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20" restart="whenNotActive" nodeType="interactiveSeq" fill="hold">
                <p:stCondLst>
                  <p:cond delay="0" evt="onClick">
                    <p:tgtEl>
                      <p:spTgt spid="221"/>
                    </p:tgtEl>
                  </p:cond>
                </p:stCondLst>
                <p:childTnLst>
                  <p:par>
                    <p:cTn id="621" fill="hold">
                      <p:stCondLst>
                        <p:cond delay="0" evt="onClick">
                          <p:tgtEl>
                            <p:spTgt spid="221"/>
                          </p:tgtEl>
                        </p:cond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nodeType="click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24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5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62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28" restart="whenNotActive" nodeType="interactiveSeq" fill="hold">
                <p:stCondLst>
                  <p:cond delay="0" evt="onClick">
                    <p:tgtEl>
                      <p:spTgt spid="223"/>
                    </p:tgtEl>
                  </p:cond>
                </p:stCondLst>
                <p:childTnLst>
                  <p:par>
                    <p:cTn id="629" fill="hold">
                      <p:stCondLst>
                        <p:cond delay="0" evt="onClick">
                          <p:tgtEl>
                            <p:spTgt spid="223"/>
                          </p:tgtEl>
                        </p:cond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nodeType="click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632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33" dur="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63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325800" y="75240"/>
            <a:ext cx="10421280" cy="175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ru-RU" sz="4000" spc="-1" strike="noStrike">
                <a:solidFill>
                  <a:srgbClr val="accbf9"/>
                </a:solidFill>
                <a:latin typeface="Century Gothic"/>
              </a:rPr>
              <a:t>В каком году был выпущен первый компьютер </a:t>
            </a:r>
            <a:r>
              <a:rPr b="0" lang="en-US" sz="4000" spc="-1" strike="noStrike">
                <a:solidFill>
                  <a:srgbClr val="accbf9"/>
                </a:solidFill>
                <a:latin typeface="Century Gothic"/>
              </a:rPr>
              <a:t>Macintosh</a:t>
            </a:r>
            <a:r>
              <a:rPr b="0" lang="ru-RU" sz="4000" spc="-1" strike="noStrike">
                <a:solidFill>
                  <a:srgbClr val="accbf9"/>
                </a:solidFill>
                <a:latin typeface="Century Gothic"/>
              </a:rPr>
              <a:t>?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5" name="Скругленный прямоугольник 3"/>
          <p:cNvSpPr/>
          <p:nvPr/>
        </p:nvSpPr>
        <p:spPr>
          <a:xfrm>
            <a:off x="795240" y="226188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800" spc="-1" strike="noStrike">
                <a:solidFill>
                  <a:schemeClr val="lt1"/>
                </a:solidFill>
                <a:latin typeface="Century Gothic"/>
              </a:rPr>
              <a:t>А) 1975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Скругленный прямоугольник 4"/>
          <p:cNvSpPr/>
          <p:nvPr/>
        </p:nvSpPr>
        <p:spPr>
          <a:xfrm>
            <a:off x="6099840" y="221904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entury Gothic"/>
              </a:rPr>
              <a:t>B</a:t>
            </a:r>
            <a:r>
              <a:rPr b="0" lang="ru-RU" sz="4800" spc="-1" strike="noStrike">
                <a:solidFill>
                  <a:schemeClr val="lt1"/>
                </a:solidFill>
                <a:latin typeface="Century Gothic"/>
              </a:rPr>
              <a:t>) 198</a:t>
            </a:r>
            <a:r>
              <a:rPr b="0" lang="en-US" sz="4800" spc="-1" strike="noStrike">
                <a:solidFill>
                  <a:schemeClr val="lt1"/>
                </a:solidFill>
                <a:latin typeface="Century Gothic"/>
              </a:rPr>
              <a:t>4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Скругленный прямоугольник 5"/>
          <p:cNvSpPr/>
          <p:nvPr/>
        </p:nvSpPr>
        <p:spPr>
          <a:xfrm>
            <a:off x="795240" y="346248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entury Gothic"/>
              </a:rPr>
              <a:t>C) 1968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Скругленный прямоугольник 6"/>
          <p:cNvSpPr/>
          <p:nvPr/>
        </p:nvSpPr>
        <p:spPr>
          <a:xfrm>
            <a:off x="6099840" y="347724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entury Gothic"/>
              </a:rPr>
              <a:t>D) 1987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Скругленный прямоугольник 9"/>
          <p:cNvSpPr/>
          <p:nvPr/>
        </p:nvSpPr>
        <p:spPr>
          <a:xfrm>
            <a:off x="762840" y="451080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Скругленный прямоугольник 11"/>
          <p:cNvSpPr/>
          <p:nvPr/>
        </p:nvSpPr>
        <p:spPr>
          <a:xfrm>
            <a:off x="762840" y="452556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Скругленный прямоугольник 12"/>
          <p:cNvSpPr/>
          <p:nvPr/>
        </p:nvSpPr>
        <p:spPr>
          <a:xfrm>
            <a:off x="762840" y="451080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Скругленный прямоугольник 10">
            <a:hlinkClick r:id="rId1" action="ppaction://hlinksldjump"/>
          </p:cNvPr>
          <p:cNvSpPr/>
          <p:nvPr/>
        </p:nvSpPr>
        <p:spPr>
          <a:xfrm>
            <a:off x="762840" y="449676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01af1e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Правильно!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636" dur="indefinite" restart="never" nodeType="tmRoot">
          <p:childTnLst>
            <p:seq>
              <p:cTn id="637" dur="indefinite" nodeType="mainSeq">
                <p:childTnLst>
                  <p:par>
                    <p:cTn id="638" fill="hold">
                      <p:stCondLst>
                        <p:cond delay="0"/>
                      </p:stCondLst>
                      <p:childTnLst>
                        <p:par>
                          <p:cTn id="639" fill="hold">
                            <p:stCondLst>
                              <p:cond delay="0"/>
                            </p:stCondLst>
                            <p:childTnLst>
                              <p:par>
                                <p:cTn id="640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64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3" fill="hold">
                            <p:stCondLst>
                              <p:cond delay="500"/>
                            </p:stCondLst>
                            <p:childTnLst>
                              <p:par>
                                <p:cTn id="644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7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8" fill="hold">
                            <p:stCondLst>
                              <p:cond delay="1000"/>
                            </p:stCondLst>
                            <p:childTnLst>
                              <p:par>
                                <p:cTn id="649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2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3" fill="hold">
                            <p:stCondLst>
                              <p:cond delay="1500"/>
                            </p:stCondLst>
                            <p:childTnLst>
                              <p:par>
                                <p:cTn id="654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8" fill="hold">
                            <p:stCondLst>
                              <p:cond delay="2000"/>
                            </p:stCondLst>
                            <p:childTnLst>
                              <p:par>
                                <p:cTn id="659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63" restart="whenNotActive" nodeType="interactiveSeq" fill="hold">
                <p:stCondLst>
                  <p:cond delay="0" evt="onClick">
                    <p:tgtEl>
                      <p:spTgt spid="225"/>
                    </p:tgtEl>
                  </p:cond>
                </p:stCondLst>
                <p:childTnLst>
                  <p:par>
                    <p:cTn id="664" fill="hold">
                      <p:stCondLst>
                        <p:cond delay="0" evt="onClick">
                          <p:tgtEl>
                            <p:spTgt spid="225"/>
                          </p:tgtEl>
                        </p:cond>
                      </p:stCondLst>
                      <p:childTnLst>
                        <p:par>
                          <p:cTn id="665" fill="hold">
                            <p:stCondLst>
                              <p:cond delay="0"/>
                            </p:stCondLst>
                            <p:childTnLst>
                              <p:par>
                                <p:cTn id="666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6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0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71" restart="whenNotActive" nodeType="interactiveSeq" fill="hold">
                <p:stCondLst>
                  <p:cond delay="0" evt="onClick">
                    <p:tgtEl>
                      <p:spTgt spid="226"/>
                    </p:tgtEl>
                  </p:cond>
                </p:stCondLst>
                <p:childTnLst>
                  <p:par>
                    <p:cTn id="672" fill="hold">
                      <p:stCondLst>
                        <p:cond delay="0" evt="onClick">
                          <p:tgtEl>
                            <p:spTgt spid="226"/>
                          </p:tgtEl>
                        </p:cond>
                      </p:stCondLst>
                      <p:childTnLst>
                        <p:par>
                          <p:cTn id="673" fill="hold">
                            <p:stCondLst>
                              <p:cond delay="0"/>
                            </p:stCondLst>
                            <p:childTnLst>
                              <p:par>
                                <p:cTn id="674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6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7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78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79" restart="whenNotActive" nodeType="interactiveSeq" fill="hold">
                <p:stCondLst>
                  <p:cond delay="0" evt="onClick">
                    <p:tgtEl>
                      <p:spTgt spid="227"/>
                    </p:tgtEl>
                  </p:cond>
                </p:stCondLst>
                <p:childTnLst>
                  <p:par>
                    <p:cTn id="680" fill="hold">
                      <p:stCondLst>
                        <p:cond delay="0" evt="onClick">
                          <p:tgtEl>
                            <p:spTgt spid="227"/>
                          </p:tgtEl>
                        </p:cond>
                      </p:stCondLst>
                      <p:childTnLst>
                        <p:par>
                          <p:cTn id="681" fill="hold">
                            <p:stCondLst>
                              <p:cond delay="0"/>
                            </p:stCondLst>
                            <p:childTnLst>
                              <p:par>
                                <p:cTn id="682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8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8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87" restart="whenNotActive" nodeType="interactiveSeq" fill="hold">
                <p:stCondLst>
                  <p:cond delay="0" evt="onClick">
                    <p:tgtEl>
                      <p:spTgt spid="228"/>
                    </p:tgtEl>
                  </p:cond>
                </p:stCondLst>
                <p:childTnLst>
                  <p:par>
                    <p:cTn id="688" fill="hold">
                      <p:stCondLst>
                        <p:cond delay="0" evt="onClick">
                          <p:tgtEl>
                            <p:spTgt spid="228"/>
                          </p:tgtEl>
                        </p:cond>
                      </p:stCondLst>
                      <p:childTnLst>
                        <p:par>
                          <p:cTn id="689" fill="hold">
                            <p:stCondLst>
                              <p:cond delay="0"/>
                            </p:stCondLst>
                            <p:childTnLst>
                              <p:par>
                                <p:cTn id="690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2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93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69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695" restart="whenNotActive" nodeType="interactiveSeq" fill="hold">
                <p:stCondLst>
                  <p:cond delay="0" evt="onClick">
                    <p:tgtEl>
                      <p:spTgt spid="229"/>
                    </p:tgtEl>
                  </p:cond>
                </p:stCondLst>
                <p:childTnLst>
                  <p:par>
                    <p:cTn id="696" fill="hold">
                      <p:stCondLst>
                        <p:cond delay="0" evt="onClick">
                          <p:tgtEl>
                            <p:spTgt spid="229"/>
                          </p:tgtEl>
                        </p:cond>
                      </p:stCondLst>
                      <p:childTnLst>
                        <p:par>
                          <p:cTn id="697" fill="hold">
                            <p:stCondLst>
                              <p:cond delay="0"/>
                            </p:stCondLst>
                            <p:childTnLst>
                              <p:par>
                                <p:cTn id="698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69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01" restart="whenNotActive" nodeType="interactiveSeq" fill="hold">
                <p:stCondLst>
                  <p:cond delay="0" evt="onClick">
                    <p:tgtEl>
                      <p:spTgt spid="230"/>
                    </p:tgtEl>
                  </p:cond>
                </p:stCondLst>
                <p:childTnLst>
                  <p:par>
                    <p:cTn id="702" fill="hold">
                      <p:stCondLst>
                        <p:cond delay="0" evt="onClick">
                          <p:tgtEl>
                            <p:spTgt spid="230"/>
                          </p:tgtEl>
                        </p:cond>
                      </p:stCondLst>
                      <p:childTnLst>
                        <p:par>
                          <p:cTn id="703" fill="hold">
                            <p:stCondLst>
                              <p:cond delay="0"/>
                            </p:stCondLst>
                            <p:childTnLst>
                              <p:par>
                                <p:cTn id="704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70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07" restart="whenNotActive" nodeType="interactiveSeq" fill="hold">
                <p:stCondLst>
                  <p:cond delay="0" evt="onClick">
                    <p:tgtEl>
                      <p:spTgt spid="231"/>
                    </p:tgtEl>
                  </p:cond>
                </p:stCondLst>
                <p:childTnLst>
                  <p:par>
                    <p:cTn id="708" fill="hold">
                      <p:stCondLst>
                        <p:cond delay="0" evt="onClick">
                          <p:tgtEl>
                            <p:spTgt spid="231"/>
                          </p:tgtEl>
                        </p:cond>
                      </p:stCondLst>
                      <p:childTnLst>
                        <p:par>
                          <p:cTn id="709" fill="hold">
                            <p:stCondLst>
                              <p:cond delay="0"/>
                            </p:stCondLst>
                            <p:childTnLst>
                              <p:par>
                                <p:cTn id="710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71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/>
          </p:nvPr>
        </p:nvSpPr>
        <p:spPr>
          <a:xfrm>
            <a:off x="608760" y="1486080"/>
            <a:ext cx="9830160" cy="4673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общее название Unix-подобных операционных систем, основанных на одноимённом ядре. Ядро Linux и обычно использующиеся вместе с ним компоненты создаются и распространяются в соответствии с моделью разработки свободного и открытого программного обеспечения. Поэтому общее название не подразумевает какой-либо единой «официальной» комплектации Linux; они обычно распространяются (часто бесплатно) в виде различных готовых дистрибутивов, имеющих свой набор прикладных программ и уже настроенных под конкретные нужды пользователя.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34" name="Рисунок 3" descr=""/>
          <p:cNvPicPr/>
          <p:nvPr/>
        </p:nvPicPr>
        <p:blipFill>
          <a:blip r:embed="rId1"/>
          <a:stretch/>
        </p:blipFill>
        <p:spPr>
          <a:xfrm>
            <a:off x="481680" y="226080"/>
            <a:ext cx="2745000" cy="1170360"/>
          </a:xfrm>
          <a:prstGeom prst="rect">
            <a:avLst/>
          </a:prstGeom>
          <a:ln w="0">
            <a:noFill/>
          </a:ln>
        </p:spPr>
      </p:pic>
      <p:pic>
        <p:nvPicPr>
          <p:cNvPr id="235" name="Рисунок 4" descr="">
            <a:hlinkClick r:id="" action="ppaction://hlinkshowjump?jump=nextslide"/>
          </p:cNvPr>
          <p:cNvPicPr/>
          <p:nvPr/>
        </p:nvPicPr>
        <p:blipFill>
          <a:blip r:embed="rId2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713" dur="indefinite" restart="never" nodeType="tmRoot">
          <p:childTnLst>
            <p:seq>
              <p:cTn id="714" dur="indefinite" nodeType="mainSeq">
                <p:childTnLst>
                  <p:par>
                    <p:cTn id="715" fill="hold">
                      <p:stCondLst>
                        <p:cond delay="0"/>
                      </p:stCondLst>
                      <p:childTnLst>
                        <p:par>
                          <p:cTn id="716" fill="hold">
                            <p:stCondLst>
                              <p:cond delay="0"/>
                            </p:stCondLst>
                            <p:childTnLst>
                              <p:par>
                                <p:cTn id="717" nodeType="afterEffect" fill="hold" presetClass="entr" presetID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 additive="repl">
                                        <p:cTn id="7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20" dur="18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1" dur="66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3" tm="0">
                                          <p:val>
                                            <p:fltVal val="0.5"/>
                                          </p:val>
                                        </p:tav>
                                        <p:tav fmla="y-sin(pi*$)/3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2" dur="664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9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9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3" dur="332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27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27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4" dur="164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y-sin(pi*$)/81" tm="0">
                                          <p:val>
                                            <p:fltVal val="0"/>
                                          </p:val>
                                        </p:tav>
                                        <p:tav fmla="y-sin(pi*$)/81"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5" dur="26" fill="hold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6" dur="166" fill="hold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7" dur="26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28" dur="166" fill="hold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9" dur="26" fill="hold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30" dur="166" fill="hold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1" dur="26" fill="hold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2" dur="166" fill="hold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235880" cy="198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ru-RU" sz="4800" spc="-1" strike="noStrike">
                <a:solidFill>
                  <a:srgbClr val="accbf9"/>
                </a:solidFill>
                <a:latin typeface="Century Gothic"/>
              </a:rPr>
              <a:t>Наиболее популярные сборки на ядре </a:t>
            </a:r>
            <a:r>
              <a:rPr b="0" lang="en-US" sz="4800" spc="-1" strike="noStrike">
                <a:solidFill>
                  <a:srgbClr val="accbf9"/>
                </a:solidFill>
                <a:latin typeface="Century Gothic"/>
              </a:rPr>
              <a:t>Linux.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705240" y="1981080"/>
            <a:ext cx="8825400" cy="4088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Gentoo Linux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Ubuntu 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Debian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Fedora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Mandriva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Linux Mint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PClinuxOS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285840" indent="-28584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Andoroid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38" name="Рисунок 3" descr="">
            <a:hlinkClick r:id="" action="ppaction://hlinkshowjump?jump=nextslide"/>
          </p:cNvPr>
          <p:cNvPicPr/>
          <p:nvPr/>
        </p:nvPicPr>
        <p:blipFill>
          <a:blip r:embed="rId1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733" dur="indefinite" restart="never" nodeType="tmRoot">
          <p:childTnLst>
            <p:seq>
              <p:cTn id="734" dur="indefinite" nodeType="mainSeq">
                <p:childTnLst>
                  <p:par>
                    <p:cTn id="735" fill="hold">
                      <p:stCondLst>
                        <p:cond delay="0"/>
                      </p:stCondLst>
                      <p:childTnLst>
                        <p:par>
                          <p:cTn id="736" fill="hold">
                            <p:stCondLst>
                              <p:cond delay="0"/>
                            </p:stCondLst>
                            <p:childTnLst>
                              <p:par>
                                <p:cTn id="737" nodeType="after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9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0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41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2" fill="hold">
                            <p:stCondLst>
                              <p:cond delay="500"/>
                            </p:stCondLst>
                            <p:childTnLst>
                              <p:par>
                                <p:cTn id="743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45" dur="5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6" dur="500" fill="hold"/>
                                        <p:tgtEl>
                                          <p:spTgt spid="2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7" fill="hold">
                            <p:stCondLst>
                              <p:cond delay="1000"/>
                            </p:stCondLst>
                            <p:childTnLst>
                              <p:par>
                                <p:cTn id="748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0" dur="5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1" dur="500" fill="hold"/>
                                        <p:tgtEl>
                                          <p:spTgt spid="2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2" fill="hold">
                            <p:stCondLst>
                              <p:cond delay="1500"/>
                            </p:stCondLst>
                            <p:childTnLst>
                              <p:par>
                                <p:cTn id="753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5" dur="5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6" dur="500" fill="hold"/>
                                        <p:tgtEl>
                                          <p:spTgt spid="2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7" fill="hold">
                            <p:stCondLst>
                              <p:cond delay="2000"/>
                            </p:stCondLst>
                            <p:childTnLst>
                              <p:par>
                                <p:cTn id="758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0" dur="50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1" dur="500" fill="hold"/>
                                        <p:tgtEl>
                                          <p:spTgt spid="2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2" fill="hold">
                            <p:stCondLst>
                              <p:cond delay="2500"/>
                            </p:stCondLst>
                            <p:childTnLst>
                              <p:par>
                                <p:cTn id="763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65" dur="50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6" dur="500" fill="hold"/>
                                        <p:tgtEl>
                                          <p:spTgt spid="2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7" fill="hold">
                            <p:stCondLst>
                              <p:cond delay="3000"/>
                            </p:stCondLst>
                            <p:childTnLst>
                              <p:par>
                                <p:cTn id="768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0" dur="500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1" dur="500" fill="hold"/>
                                        <p:tgtEl>
                                          <p:spTgt spid="2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73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75" dur="500" fill="hold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76" dur="500" fill="hold"/>
                                        <p:tgtEl>
                                          <p:spTgt spid="2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78" nodeType="after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0" dur="500" fill="hold"/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81" dur="500" fill="hold"/>
                                        <p:tgtEl>
                                          <p:spTgt spid="23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79680" y="19404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4200" spc="-1" strike="noStrike">
                <a:solidFill>
                  <a:srgbClr val="accbf9"/>
                </a:solidFill>
                <a:latin typeface="Century Gothic"/>
              </a:rPr>
              <a:t>Виды операционных систем.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438120" y="1594440"/>
            <a:ext cx="10206720" cy="452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Font typeface="Wingdings" charset="2"/>
              <a:buChar char=""/>
            </a:pPr>
            <a:r>
              <a:rPr b="1" lang="ru-RU" sz="2400" spc="-1" strike="noStrike" u="sng">
                <a:solidFill>
                  <a:srgbClr val="ffffff"/>
                </a:solidFill>
                <a:uFillTx/>
                <a:latin typeface="Century Gothic"/>
              </a:rPr>
              <a:t>Однопользовательская система (one user system)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-  операционная система, не обладающая свойствами многопользовательской. Примерами однопользовательских ОС являются MS DOS фирмы Microsoft (США) и ОС/2, созданная совместно Microsoft и IBM.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Font typeface="Wingdings" charset="2"/>
              <a:buChar char=""/>
            </a:pPr>
            <a:r>
              <a:rPr b="1" lang="ru-RU" sz="2400" spc="-1" strike="noStrike" u="sng">
                <a:solidFill>
                  <a:srgbClr val="ffffff"/>
                </a:solidFill>
                <a:uFillTx/>
                <a:latin typeface="Century Gothic"/>
              </a:rPr>
              <a:t>Многопользовательская система -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вычислительная система или ее часть (например операционная система), позволяющая нескольким пользователям одновременно иметь доступ к одной ЭВМ со своего терминала (локального или удаленного).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48" name="Рисунок 4" descr="">
            <a:hlinkClick r:id="" action="ppaction://hlinkshowjump?jump=nextslide"/>
          </p:cNvPr>
          <p:cNvPicPr/>
          <p:nvPr/>
        </p:nvPicPr>
        <p:blipFill>
          <a:blip r:embed="rId1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after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24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nodeType="after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0" dur="1000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750"/>
                            </p:stCondLst>
                            <p:childTnLst>
                              <p:par>
                                <p:cTn id="32" nodeType="after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4" dur="1000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5" dur="1000" fill="hold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6" dur="1000"/>
                                        <p:tgtEl>
                                          <p:spTgt spid="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/>
          </p:nvPr>
        </p:nvSpPr>
        <p:spPr>
          <a:xfrm>
            <a:off x="266760" y="1889280"/>
            <a:ext cx="8825400" cy="2361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Первым разработчиком ядра 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Linux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был Линус Торвальдс.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Он занялся разработкой данного ядра примерно с 199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1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 года. И не сегодняшний день, это ядра является самым популярным из всех свободно распространяемых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240" name="Рисунок 3" descr=""/>
          <p:cNvPicPr/>
          <p:nvPr/>
        </p:nvPicPr>
        <p:blipFill>
          <a:blip r:embed="rId1"/>
          <a:stretch/>
        </p:blipFill>
        <p:spPr>
          <a:xfrm>
            <a:off x="266760" y="228600"/>
            <a:ext cx="2113920" cy="90144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2" descr="http://upload.wikimedia.org/wikipedia/commons/5/5c/Linus_Torvalds_%28cropped%29.jpg?uselang=ru"/>
          <p:cNvPicPr/>
          <p:nvPr/>
        </p:nvPicPr>
        <p:blipFill>
          <a:blip r:embed="rId2"/>
          <a:stretch/>
        </p:blipFill>
        <p:spPr>
          <a:xfrm>
            <a:off x="9629640" y="1650960"/>
            <a:ext cx="2228400" cy="2838240"/>
          </a:xfrm>
          <a:prstGeom prst="rect">
            <a:avLst/>
          </a:prstGeom>
          <a:ln w="0">
            <a:noFill/>
          </a:ln>
        </p:spPr>
      </p:pic>
      <p:pic>
        <p:nvPicPr>
          <p:cNvPr id="242" name="Рисунок 5" descr="">
            <a:hlinkClick r:id="" action="ppaction://hlinkshowjump?jump=nextslide"/>
          </p:cNvPr>
          <p:cNvPicPr/>
          <p:nvPr/>
        </p:nvPicPr>
        <p:blipFill>
          <a:blip r:embed="rId3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782" dur="indefinite" restart="never" nodeType="tmRoot">
          <p:childTnLst>
            <p:seq>
              <p:cTn id="783" dur="indefinite" nodeType="mainSeq">
                <p:childTnLst>
                  <p:par>
                    <p:cTn id="784" fill="hold">
                      <p:stCondLst>
                        <p:cond delay="0"/>
                      </p:stCondLst>
                      <p:childTnLst>
                        <p:par>
                          <p:cTn id="785" fill="hold">
                            <p:stCondLst>
                              <p:cond delay="0"/>
                            </p:stCondLst>
                            <p:childTnLst>
                              <p:par>
                                <p:cTn id="786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788" dur="500"/>
                                        <p:tgtEl>
                                          <p:spTgt spid="2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9" fill="hold">
                            <p:stCondLst>
                              <p:cond delay="500"/>
                            </p:stCondLst>
                            <p:childTnLst>
                              <p:par>
                                <p:cTn id="790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92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3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4" dur="10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795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325800" y="75240"/>
            <a:ext cx="10421280" cy="17521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ru-RU" sz="4000" spc="-1" strike="noStrike">
                <a:solidFill>
                  <a:srgbClr val="accbf9"/>
                </a:solidFill>
                <a:latin typeface="Century Gothic"/>
              </a:rPr>
              <a:t>В каком году начались разработки ядра </a:t>
            </a:r>
            <a:r>
              <a:rPr b="0" lang="en-US" sz="4000" spc="-1" strike="noStrike">
                <a:solidFill>
                  <a:srgbClr val="accbf9"/>
                </a:solidFill>
                <a:latin typeface="Century Gothic"/>
              </a:rPr>
              <a:t>Linux</a:t>
            </a:r>
            <a:r>
              <a:rPr b="0" lang="ru-RU" sz="4000" spc="-1" strike="noStrike">
                <a:solidFill>
                  <a:srgbClr val="accbf9"/>
                </a:solidFill>
                <a:latin typeface="Century Gothic"/>
              </a:rPr>
              <a:t>?</a:t>
            </a:r>
            <a:endParaRPr b="0" lang="en-US" sz="4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4" name="Скругленный прямоугольник 3"/>
          <p:cNvSpPr/>
          <p:nvPr/>
        </p:nvSpPr>
        <p:spPr>
          <a:xfrm>
            <a:off x="795240" y="221184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800" spc="-1" strike="noStrike">
                <a:solidFill>
                  <a:schemeClr val="lt1"/>
                </a:solidFill>
                <a:latin typeface="Century Gothic"/>
              </a:rPr>
              <a:t>А) 2001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Скругленный прямоугольник 4"/>
          <p:cNvSpPr/>
          <p:nvPr/>
        </p:nvSpPr>
        <p:spPr>
          <a:xfrm>
            <a:off x="762840" y="346248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entury Gothic"/>
              </a:rPr>
              <a:t>C</a:t>
            </a:r>
            <a:r>
              <a:rPr b="0" lang="ru-RU" sz="4800" spc="-1" strike="noStrike">
                <a:solidFill>
                  <a:schemeClr val="lt1"/>
                </a:solidFill>
                <a:latin typeface="Century Gothic"/>
              </a:rPr>
              <a:t>) </a:t>
            </a:r>
            <a:r>
              <a:rPr b="0" lang="en-US" sz="4800" spc="-1" strike="noStrike">
                <a:solidFill>
                  <a:schemeClr val="lt1"/>
                </a:solidFill>
                <a:latin typeface="Century Gothic"/>
              </a:rPr>
              <a:t>1991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Скругленный прямоугольник 5"/>
          <p:cNvSpPr/>
          <p:nvPr/>
        </p:nvSpPr>
        <p:spPr>
          <a:xfrm>
            <a:off x="6099840" y="221184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entury Gothic"/>
              </a:rPr>
              <a:t>B) 1994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Скругленный прямоугольник 6"/>
          <p:cNvSpPr/>
          <p:nvPr/>
        </p:nvSpPr>
        <p:spPr>
          <a:xfrm>
            <a:off x="6099840" y="3477240"/>
            <a:ext cx="4834800" cy="86616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chemeClr val="lt1"/>
                </a:solidFill>
                <a:latin typeface="Century Gothic"/>
              </a:rPr>
              <a:t>D) 1994</a:t>
            </a:r>
            <a:endParaRPr b="0" lang="ru-RU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Скругленный прямоугольник 9"/>
          <p:cNvSpPr/>
          <p:nvPr/>
        </p:nvSpPr>
        <p:spPr>
          <a:xfrm>
            <a:off x="762840" y="451080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Скругленный прямоугольник 11"/>
          <p:cNvSpPr/>
          <p:nvPr/>
        </p:nvSpPr>
        <p:spPr>
          <a:xfrm>
            <a:off x="762840" y="452556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Скругленный прямоугольник 12"/>
          <p:cNvSpPr/>
          <p:nvPr/>
        </p:nvSpPr>
        <p:spPr>
          <a:xfrm>
            <a:off x="762840" y="451080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Скругленный прямоугольник 10">
            <a:hlinkClick r:id="" action="ppaction://hlinkshowjump?jump=nextslide"/>
          </p:cNvPr>
          <p:cNvSpPr/>
          <p:nvPr/>
        </p:nvSpPr>
        <p:spPr>
          <a:xfrm>
            <a:off x="762840" y="4496760"/>
            <a:ext cx="10171800" cy="840600"/>
          </a:xfrm>
          <a:prstGeom prst="roundRect">
            <a:avLst>
              <a:gd name="adj" fmla="val 16667"/>
            </a:avLst>
          </a:prstGeom>
          <a:solidFill>
            <a:srgbClr val="01af1e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600" spc="-1" strike="noStrike">
                <a:solidFill>
                  <a:schemeClr val="lt1"/>
                </a:solidFill>
                <a:latin typeface="Century Gothic"/>
              </a:rPr>
              <a:t>Правильно!</a:t>
            </a:r>
            <a:endParaRPr b="0" lang="ru-RU" sz="3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796" dur="indefinite" restart="never" nodeType="tmRoot">
          <p:childTnLst>
            <p:seq>
              <p:cTn id="797" dur="indefinite" nodeType="mainSeq">
                <p:childTnLst>
                  <p:par>
                    <p:cTn id="798" fill="hold">
                      <p:stCondLst>
                        <p:cond delay="0"/>
                      </p:stCondLst>
                      <p:childTnLst>
                        <p:par>
                          <p:cTn id="799" fill="hold">
                            <p:stCondLst>
                              <p:cond delay="0"/>
                            </p:stCondLst>
                            <p:childTnLst>
                              <p:par>
                                <p:cTn id="800" nodeType="after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80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3" fill="hold">
                            <p:stCondLst>
                              <p:cond delay="500"/>
                            </p:stCondLst>
                            <p:childTnLst>
                              <p:par>
                                <p:cTn id="804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06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0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8" fill="hold">
                            <p:stCondLst>
                              <p:cond delay="1000"/>
                            </p:stCondLst>
                            <p:childTnLst>
                              <p:par>
                                <p:cTn id="809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1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2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3" fill="hold">
                            <p:stCondLst>
                              <p:cond delay="1500"/>
                            </p:stCondLst>
                            <p:childTnLst>
                              <p:par>
                                <p:cTn id="814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16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17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8" fill="hold">
                            <p:stCondLst>
                              <p:cond delay="2000"/>
                            </p:stCondLst>
                            <p:childTnLst>
                              <p:par>
                                <p:cTn id="819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1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2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823" restart="whenNotActive" nodeType="interactiveSeq" fill="hold">
                <p:stCondLst>
                  <p:cond delay="0" evt="onClick">
                    <p:tgtEl>
                      <p:spTgt spid="244"/>
                    </p:tgtEl>
                  </p:cond>
                </p:stCondLst>
                <p:childTnLst>
                  <p:par>
                    <p:cTn id="824" fill="hold">
                      <p:stCondLst>
                        <p:cond delay="0" evt="onClick">
                          <p:tgtEl>
                            <p:spTgt spid="244"/>
                          </p:tgtEl>
                        </p:cond>
                      </p:stCondLst>
                      <p:childTnLst>
                        <p:par>
                          <p:cTn id="825" fill="hold">
                            <p:stCondLst>
                              <p:cond delay="0"/>
                            </p:stCondLst>
                            <p:childTnLst>
                              <p:par>
                                <p:cTn id="826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28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9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3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831" restart="whenNotActive" nodeType="interactiveSeq" fill="hold">
                <p:stCondLst>
                  <p:cond delay="0" evt="onClick">
                    <p:tgtEl>
                      <p:spTgt spid="245"/>
                    </p:tgtEl>
                  </p:cond>
                </p:stCondLst>
                <p:childTnLst>
                  <p:par>
                    <p:cTn id="832" fill="hold">
                      <p:stCondLst>
                        <p:cond delay="0" evt="onClick">
                          <p:tgtEl>
                            <p:spTgt spid="245"/>
                          </p:tgtEl>
                        </p:cond>
                      </p:stCondLst>
                      <p:childTnLst>
                        <p:par>
                          <p:cTn id="833" fill="hold">
                            <p:stCondLst>
                              <p:cond delay="0"/>
                            </p:stCondLst>
                            <p:childTnLst>
                              <p:par>
                                <p:cTn id="834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36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3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38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839" restart="whenNotActive" nodeType="interactiveSeq" fill="hold">
                <p:stCondLst>
                  <p:cond delay="0" evt="onClick">
                    <p:tgtEl>
                      <p:spTgt spid="246"/>
                    </p:tgtEl>
                  </p:cond>
                </p:stCondLst>
                <p:childTnLst>
                  <p:par>
                    <p:cTn id="840" fill="hold">
                      <p:stCondLst>
                        <p:cond delay="0" evt="onClick">
                          <p:tgtEl>
                            <p:spTgt spid="246"/>
                          </p:tgtEl>
                        </p:cond>
                      </p:stCondLst>
                      <p:childTnLst>
                        <p:par>
                          <p:cTn id="841" fill="hold">
                            <p:stCondLst>
                              <p:cond delay="0"/>
                            </p:stCondLst>
                            <p:childTnLst>
                              <p:par>
                                <p:cTn id="842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45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46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847" restart="whenNotActive" nodeType="interactiveSeq" fill="hold">
                <p:stCondLst>
                  <p:cond delay="0" evt="onClick">
                    <p:tgtEl>
                      <p:spTgt spid="247"/>
                    </p:tgtEl>
                  </p:cond>
                </p:stCondLst>
                <p:childTnLst>
                  <p:par>
                    <p:cTn id="848" fill="hold">
                      <p:stCondLst>
                        <p:cond delay="0" evt="onClick">
                          <p:tgtEl>
                            <p:spTgt spid="247"/>
                          </p:tgtEl>
                        </p:cond>
                      </p:stCondLst>
                      <p:childTnLst>
                        <p:par>
                          <p:cTn id="849" fill="hold">
                            <p:stCondLst>
                              <p:cond delay="0"/>
                            </p:stCondLst>
                            <p:childTnLst>
                              <p:par>
                                <p:cTn id="850" nodeType="clickEffect" fill="hold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54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855" restart="whenNotActive" nodeType="interactiveSeq" fill="hold">
                <p:stCondLst>
                  <p:cond delay="0" evt="onClick">
                    <p:tgtEl>
                      <p:spTgt spid="248"/>
                    </p:tgtEl>
                  </p:cond>
                </p:stCondLst>
                <p:childTnLst>
                  <p:par>
                    <p:cTn id="856" fill="hold">
                      <p:stCondLst>
                        <p:cond delay="0" evt="onClick">
                          <p:tgtEl>
                            <p:spTgt spid="248"/>
                          </p:tgtEl>
                        </p:cond>
                      </p:stCondLst>
                      <p:childTnLst>
                        <p:par>
                          <p:cTn id="857" fill="hold">
                            <p:stCondLst>
                              <p:cond delay="0"/>
                            </p:stCondLst>
                            <p:childTnLst>
                              <p:par>
                                <p:cTn id="858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859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861" restart="whenNotActive" nodeType="interactiveSeq" fill="hold">
                <p:stCondLst>
                  <p:cond delay="0" evt="onClick">
                    <p:tgtEl>
                      <p:spTgt spid="249"/>
                    </p:tgtEl>
                  </p:cond>
                </p:stCondLst>
                <p:childTnLst>
                  <p:par>
                    <p:cTn id="862" fill="hold">
                      <p:stCondLst>
                        <p:cond delay="0" evt="onClick">
                          <p:tgtEl>
                            <p:spTgt spid="249"/>
                          </p:tgtEl>
                        </p:cond>
                      </p:stCondLst>
                      <p:childTnLst>
                        <p:par>
                          <p:cTn id="863" fill="hold">
                            <p:stCondLst>
                              <p:cond delay="0"/>
                            </p:stCondLst>
                            <p:childTnLst>
                              <p:par>
                                <p:cTn id="864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86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867" restart="whenNotActive" nodeType="interactiveSeq" fill="hold">
                <p:stCondLst>
                  <p:cond delay="0" evt="onClick">
                    <p:tgtEl>
                      <p:spTgt spid="250"/>
                    </p:tgtEl>
                  </p:cond>
                </p:stCondLst>
                <p:childTnLst>
                  <p:par>
                    <p:cTn id="868" fill="hold">
                      <p:stCondLst>
                        <p:cond delay="0" evt="onClick">
                          <p:tgtEl>
                            <p:spTgt spid="250"/>
                          </p:tgtEl>
                        </p:cond>
                      </p:stCondLst>
                      <p:childTnLst>
                        <p:par>
                          <p:cTn id="869" fill="hold">
                            <p:stCondLst>
                              <p:cond delay="0"/>
                            </p:stCondLst>
                            <p:childTnLst>
                              <p:par>
                                <p:cTn id="870" nodeType="clickEffect" fill="hold" presetClass="exit" presetID="9">
                                  <p:stCondLst>
                                    <p:cond delay="0"/>
                                  </p:stCondLst>
                                  <p:childTnLst>
                                    <p:animEffect filter="dissolve" transition="out">
                                      <p:cBhvr additive="repl">
                                        <p:cTn id="87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231480" y="188640"/>
            <a:ext cx="10162800" cy="9201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ru-RU" sz="4800" spc="-1" strike="noStrike">
                <a:solidFill>
                  <a:srgbClr val="accbf9"/>
                </a:solidFill>
                <a:latin typeface="Century Gothic"/>
              </a:rPr>
              <a:t>Какая ОС не создана на ядре </a:t>
            </a:r>
            <a:r>
              <a:rPr b="0" lang="en-US" sz="4800" spc="-1" strike="noStrike">
                <a:solidFill>
                  <a:srgbClr val="accbf9"/>
                </a:solidFill>
                <a:latin typeface="Century Gothic"/>
              </a:rPr>
              <a:t>Linux?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3" name="Скругленный прямоугольник 3"/>
          <p:cNvSpPr/>
          <p:nvPr/>
        </p:nvSpPr>
        <p:spPr>
          <a:xfrm>
            <a:off x="561240" y="181512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A) Gentoo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Скругленный прямоугольник 4"/>
          <p:cNvSpPr/>
          <p:nvPr/>
        </p:nvSpPr>
        <p:spPr>
          <a:xfrm>
            <a:off x="5869080" y="178380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B) Android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Скругленный прямоугольник 5"/>
          <p:cNvSpPr/>
          <p:nvPr/>
        </p:nvSpPr>
        <p:spPr>
          <a:xfrm>
            <a:off x="561240" y="347616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3200" spc="-1" strike="noStrike">
                <a:solidFill>
                  <a:schemeClr val="lt1"/>
                </a:solidFill>
                <a:latin typeface="Century Gothic"/>
              </a:rPr>
              <a:t>С) </a:t>
            </a: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FreeBSD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Скругленный прямоугольник 6"/>
          <p:cNvSpPr/>
          <p:nvPr/>
        </p:nvSpPr>
        <p:spPr>
          <a:xfrm>
            <a:off x="5965200" y="3476160"/>
            <a:ext cx="4912200" cy="95472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chemeClr val="lt1"/>
                </a:solidFill>
                <a:latin typeface="Century Gothic"/>
              </a:rPr>
              <a:t>D) Mandriva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Скругленный прямоугольник 7"/>
          <p:cNvSpPr/>
          <p:nvPr/>
        </p:nvSpPr>
        <p:spPr>
          <a:xfrm>
            <a:off x="561240" y="466632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Скругленный прямоугольник 8"/>
          <p:cNvSpPr/>
          <p:nvPr/>
        </p:nvSpPr>
        <p:spPr>
          <a:xfrm>
            <a:off x="561240" y="469116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Скругленный прямоугольник 11"/>
          <p:cNvSpPr/>
          <p:nvPr/>
        </p:nvSpPr>
        <p:spPr>
          <a:xfrm>
            <a:off x="561240" y="466632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Неверно!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Скругленный прямоугольник 10">
            <a:hlinkClick r:id="" action="ppaction://hlinkshowjump?jump=nextslide"/>
          </p:cNvPr>
          <p:cNvSpPr/>
          <p:nvPr/>
        </p:nvSpPr>
        <p:spPr>
          <a:xfrm>
            <a:off x="561240" y="4641480"/>
            <a:ext cx="10220040" cy="941040"/>
          </a:xfrm>
          <a:prstGeom prst="roundRect">
            <a:avLst>
              <a:gd name="adj" fmla="val 16667"/>
            </a:avLst>
          </a:prstGeom>
          <a:solidFill>
            <a:srgbClr val="01af1e"/>
          </a:solidFill>
          <a:ln cap="rnd">
            <a:solidFill>
              <a:srgbClr val="364b7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4000" spc="-1" strike="noStrike">
                <a:solidFill>
                  <a:schemeClr val="lt1"/>
                </a:solidFill>
                <a:latin typeface="Century Gothic"/>
              </a:rPr>
              <a:t>Правильно!</a:t>
            </a:r>
            <a:endParaRPr b="0" lang="ru-RU" sz="4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873" dur="indefinite" restart="never" nodeType="tmRoot">
          <p:childTnLst>
            <p:seq>
              <p:cTn id="874" dur="indefinite" nodeType="mainSeq">
                <p:childTnLst>
                  <p:par>
                    <p:cTn id="875" fill="hold">
                      <p:stCondLst>
                        <p:cond delay="0"/>
                      </p:stCondLst>
                      <p:childTnLst>
                        <p:par>
                          <p:cTn id="876" fill="hold">
                            <p:stCondLst>
                              <p:cond delay="0"/>
                            </p:stCondLst>
                            <p:childTnLst>
                              <p:par>
                                <p:cTn id="877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0" fill="hold">
                            <p:stCondLst>
                              <p:cond delay="500"/>
                            </p:stCondLst>
                            <p:childTnLst>
                              <p:par>
                                <p:cTn id="881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83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4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85" dur="1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86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7" fill="hold">
                            <p:stCondLst>
                              <p:cond delay="1500"/>
                            </p:stCondLst>
                            <p:childTnLst>
                              <p:par>
                                <p:cTn id="888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0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1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2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893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4" fill="hold">
                            <p:stCondLst>
                              <p:cond delay="2500"/>
                            </p:stCondLst>
                            <p:childTnLst>
                              <p:par>
                                <p:cTn id="895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97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8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9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00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1" fill="hold">
                            <p:stCondLst>
                              <p:cond delay="3500"/>
                            </p:stCondLst>
                            <p:childTnLst>
                              <p:par>
                                <p:cTn id="902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04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5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06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0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908" restart="whenNotActive" nodeType="interactiveSeq" fill="hold">
                <p:stCondLst>
                  <p:cond delay="0" evt="onClick">
                    <p:tgtEl>
                      <p:spTgt spid="253"/>
                    </p:tgtEl>
                  </p:cond>
                </p:stCondLst>
                <p:childTnLst>
                  <p:par>
                    <p:cTn id="909" fill="hold">
                      <p:stCondLst>
                        <p:cond delay="0" evt="onClick">
                          <p:tgtEl>
                            <p:spTgt spid="253"/>
                          </p:tgtEl>
                        </p:cond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1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915" restart="whenNotActive" nodeType="interactiveSeq" fill="hold">
                <p:stCondLst>
                  <p:cond delay="0" evt="onClick">
                    <p:tgtEl>
                      <p:spTgt spid="254"/>
                    </p:tgtEl>
                  </p:cond>
                </p:stCondLst>
                <p:childTnLst>
                  <p:par>
                    <p:cTn id="916" fill="hold">
                      <p:stCondLst>
                        <p:cond delay="0" evt="onClick">
                          <p:tgtEl>
                            <p:spTgt spid="254"/>
                          </p:tgtEl>
                        </p:cond>
                      </p:stCondLst>
                      <p:childTnLst>
                        <p:par>
                          <p:cTn id="917" fill="hold">
                            <p:stCondLst>
                              <p:cond delay="0"/>
                            </p:stCondLst>
                            <p:childTnLst>
                              <p:par>
                                <p:cTn id="918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922" restart="whenNotActive" nodeType="interactiveSeq" fill="hold">
                <p:stCondLst>
                  <p:cond delay="0" evt="onClick">
                    <p:tgtEl>
                      <p:spTgt spid="255"/>
                    </p:tgtEl>
                  </p:cond>
                </p:stCondLst>
                <p:childTnLst>
                  <p:par>
                    <p:cTn id="923" fill="hold">
                      <p:stCondLst>
                        <p:cond delay="0" evt="onClick">
                          <p:tgtEl>
                            <p:spTgt spid="255"/>
                          </p:tgtEl>
                        </p:cond>
                      </p:stCondLst>
                      <p:childTnLst>
                        <p:par>
                          <p:cTn id="924" fill="hold">
                            <p:stCondLst>
                              <p:cond delay="0"/>
                            </p:stCondLst>
                            <p:childTnLst>
                              <p:par>
                                <p:cTn id="925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27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929" restart="whenNotActive" nodeType="interactiveSeq" fill="hold">
                <p:stCondLst>
                  <p:cond delay="0" evt="onClick">
                    <p:tgtEl>
                      <p:spTgt spid="257"/>
                    </p:tgtEl>
                  </p:cond>
                </p:stCondLst>
                <p:childTnLst>
                  <p:par>
                    <p:cTn id="930" fill="hold">
                      <p:stCondLst>
                        <p:cond delay="0" evt="onClick">
                          <p:tgtEl>
                            <p:spTgt spid="257"/>
                          </p:tgtEl>
                        </p:cond>
                      </p:stCondLst>
                      <p:childTnLst>
                        <p:par>
                          <p:cTn id="931" fill="hold">
                            <p:stCondLst>
                              <p:cond delay="0"/>
                            </p:stCondLst>
                            <p:childTnLst>
                              <p:par>
                                <p:cTn id="932" nodeType="click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933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34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93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937" restart="whenNotActive" nodeType="interactiveSeq" fill="hold">
                <p:stCondLst>
                  <p:cond delay="0" evt="onClick">
                    <p:tgtEl>
                      <p:spTgt spid="258"/>
                    </p:tgtEl>
                  </p:cond>
                </p:stCondLst>
                <p:childTnLst>
                  <p:par>
                    <p:cTn id="938" fill="hold">
                      <p:stCondLst>
                        <p:cond delay="0" evt="onClick">
                          <p:tgtEl>
                            <p:spTgt spid="258"/>
                          </p:tgtEl>
                        </p:cond>
                      </p:stCondLst>
                      <p:childTnLst>
                        <p:par>
                          <p:cTn id="939" fill="hold">
                            <p:stCondLst>
                              <p:cond delay="0"/>
                            </p:stCondLst>
                            <p:childTnLst>
                              <p:par>
                                <p:cTn id="940" nodeType="click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941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2" dur="5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943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945" restart="whenNotActive" nodeType="interactiveSeq" fill="hold">
                <p:stCondLst>
                  <p:cond delay="0" evt="onClick">
                    <p:tgtEl>
                      <p:spTgt spid="256"/>
                    </p:tgtEl>
                  </p:cond>
                </p:stCondLst>
                <p:childTnLst>
                  <p:par>
                    <p:cTn id="946" fill="hold">
                      <p:stCondLst>
                        <p:cond delay="0" evt="onClick">
                          <p:tgtEl>
                            <p:spTgt spid="256"/>
                          </p:tgtEl>
                        </p:cond>
                      </p:stCondLst>
                      <p:childTnLst>
                        <p:par>
                          <p:cTn id="947" fill="hold">
                            <p:stCondLst>
                              <p:cond delay="0"/>
                            </p:stCondLst>
                            <p:childTnLst>
                              <p:par>
                                <p:cTn id="948" nodeType="click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50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1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952" restart="whenNotActive" nodeType="interactiveSeq" fill="hold">
                <p:stCondLst>
                  <p:cond delay="0" evt="onClick">
                    <p:tgtEl>
                      <p:spTgt spid="259"/>
                    </p:tgtEl>
                  </p:cond>
                </p:stCondLst>
                <p:childTnLst>
                  <p:par>
                    <p:cTn id="953" fill="hold">
                      <p:stCondLst>
                        <p:cond delay="0" evt="onClick">
                          <p:tgtEl>
                            <p:spTgt spid="259"/>
                          </p:tgtEl>
                        </p:cond>
                      </p:stCondLst>
                      <p:childTnLst>
                        <p:par>
                          <p:cTn id="954" fill="hold">
                            <p:stCondLst>
                              <p:cond delay="0"/>
                            </p:stCondLst>
                            <p:childTnLst>
                              <p:par>
                                <p:cTn id="955" nodeType="clickEffect" fill="hold" presetClass="exit" presetID="5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956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7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out">
                                      <p:cBhvr additive="repl">
                                        <p:cTn id="95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1789920" y="2629080"/>
            <a:ext cx="8825400" cy="198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ru-RU" sz="4800" spc="-1" strike="noStrike">
                <a:solidFill>
                  <a:srgbClr val="accbf9"/>
                </a:solidFill>
                <a:latin typeface="Century Gothic"/>
              </a:rPr>
              <a:t>Спасибо за внимание</a:t>
            </a:r>
            <a:endParaRPr b="0" lang="en-US" sz="4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/>
          </p:nvPr>
        </p:nvSpPr>
        <p:spPr>
          <a:xfrm>
            <a:off x="482040" y="1594440"/>
            <a:ext cx="1119744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Wingdings 3" charset="2"/>
              <a:buChar char=""/>
            </a:pPr>
            <a:r>
              <a:rPr b="1" lang="ru-RU" sz="2400" spc="-1" strike="noStrike" u="sng">
                <a:solidFill>
                  <a:srgbClr val="ffffff"/>
                </a:solidFill>
                <a:uFillTx/>
                <a:latin typeface="Century Gothic"/>
              </a:rPr>
              <a:t>Многозадачные ОС -</a:t>
            </a:r>
            <a:r>
              <a:rPr b="1" lang="ru-RU" sz="2200" spc="-1" strike="noStrike" u="sng">
                <a:solidFill>
                  <a:srgbClr val="ffffff"/>
                </a:solidFill>
                <a:uFillTx/>
                <a:latin typeface="Century Gothic"/>
              </a:rPr>
              <a:t>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операционной системы и ЭВМ, при которой один процессор может обрабатывать несколько разных программ или разных частей одной программы одновременно. При этом все программы вместе удерживаются в оперативной памяти и каждая выполняется за какой-то период времени. Наиболее распространенной многозадачной системой является </a:t>
            </a:r>
            <a:r>
              <a:rPr b="0" i="1" lang="ru-RU" sz="2400" spc="-1" strike="noStrike">
                <a:solidFill>
                  <a:srgbClr val="ffffff"/>
                </a:solidFill>
                <a:latin typeface="Century Gothic"/>
              </a:rPr>
              <a:t>Unix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</a:pP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Wingdings 3" charset="2"/>
              <a:buChar char=""/>
            </a:pPr>
            <a:r>
              <a:rPr b="1" lang="ru-RU" sz="2400" spc="-1" strike="noStrike" u="sng">
                <a:solidFill>
                  <a:srgbClr val="ffffff"/>
                </a:solidFill>
                <a:uFillTx/>
                <a:latin typeface="Century Gothic"/>
              </a:rPr>
              <a:t>Однозадачные ОС -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Однозадачными были и ОС для первых микрокомпьютеров; к таковым относятся CP/M, MS-DOS, PC-DOS и др.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title"/>
          </p:nvPr>
        </p:nvSpPr>
        <p:spPr>
          <a:xfrm>
            <a:off x="645120" y="19404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4200" spc="-1" strike="noStrike">
                <a:solidFill>
                  <a:srgbClr val="accbf9"/>
                </a:solidFill>
                <a:latin typeface="Century Gothic"/>
              </a:rPr>
              <a:t>Виды операционных систем.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51" name="Рисунок 4" descr="">
            <a:hlinkClick r:id="" action="ppaction://hlinkshowjump?jump=nextslide"/>
          </p:cNvPr>
          <p:cNvPicPr/>
          <p:nvPr/>
        </p:nvPicPr>
        <p:blipFill>
          <a:blip r:embed="rId1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7" dur="5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51" dur="5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ru-RU" sz="4200" spc="-1" strike="noStrike">
                <a:solidFill>
                  <a:srgbClr val="accbf9"/>
                </a:solidFill>
                <a:latin typeface="Century Gothic"/>
              </a:rPr>
              <a:t>Сетевые операционные системы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0" y="1853280"/>
            <a:ext cx="11576160" cy="41950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457200"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200" spc="-1" strike="noStrike" u="sng">
                <a:solidFill>
                  <a:srgbClr val="ffffff"/>
                </a:solidFill>
                <a:uFillTx/>
                <a:latin typeface="Century Gothic"/>
              </a:rPr>
              <a:t>Сетевая операционная система, СОС (</a:t>
            </a:r>
            <a:r>
              <a:rPr b="1" i="1" lang="ru-RU" sz="2200" spc="-1" strike="noStrike" u="sng">
                <a:solidFill>
                  <a:srgbClr val="ffffff"/>
                </a:solidFill>
                <a:uFillTx/>
                <a:latin typeface="Century Gothic"/>
              </a:rPr>
              <a:t>NOS, Network Operating System</a:t>
            </a:r>
            <a:r>
              <a:rPr b="1" lang="ru-RU" sz="2200" spc="-1" strike="noStrike" u="sng">
                <a:solidFill>
                  <a:srgbClr val="ffffff"/>
                </a:solidFill>
                <a:uFillTx/>
                <a:latin typeface="Century Gothic"/>
              </a:rPr>
              <a:t>) </a:t>
            </a:r>
            <a:r>
              <a:rPr b="0" lang="ru-RU" sz="2200" spc="-1" strike="noStrike">
                <a:solidFill>
                  <a:srgbClr val="ffffff"/>
                </a:solidFill>
                <a:latin typeface="Century Gothic"/>
              </a:rPr>
              <a:t>- операционная система, предназначенная для обеспечения работы вычислительной сети. Примерами сетевых операционных систем являются </a:t>
            </a:r>
            <a:r>
              <a:rPr b="0" i="1" lang="ru-RU" sz="2200" spc="-1" strike="noStrike">
                <a:solidFill>
                  <a:srgbClr val="ffffff"/>
                </a:solidFill>
                <a:latin typeface="Century Gothic"/>
              </a:rPr>
              <a:t>Windows NT, Windows 2000, Novel Netware, Unix, Linux</a:t>
            </a:r>
            <a:r>
              <a:rPr b="0" lang="ru-RU" sz="2200" spc="-1" strike="noStrike">
                <a:solidFill>
                  <a:srgbClr val="ffffff"/>
                </a:solidFill>
                <a:latin typeface="Century Gothic"/>
              </a:rPr>
              <a:t> и др.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54" name="Picture 2" descr="http://images.gelecekonline.com/windows_2008_server.jpg"/>
          <p:cNvPicPr/>
          <p:nvPr/>
        </p:nvPicPr>
        <p:blipFill>
          <a:blip r:embed="rId1"/>
          <a:stretch/>
        </p:blipFill>
        <p:spPr>
          <a:xfrm>
            <a:off x="4348080" y="3467880"/>
            <a:ext cx="4105440" cy="3079080"/>
          </a:xfrm>
          <a:prstGeom prst="rect">
            <a:avLst/>
          </a:prstGeom>
          <a:ln w="0">
            <a:noFill/>
          </a:ln>
        </p:spPr>
      </p:pic>
      <p:pic>
        <p:nvPicPr>
          <p:cNvPr id="155" name="Рисунок 4" descr="">
            <a:hlinkClick r:id="" action="ppaction://hlinkshowjump?jump=nextslide"/>
          </p:cNvPr>
          <p:cNvPicPr/>
          <p:nvPr/>
        </p:nvPicPr>
        <p:blipFill>
          <a:blip r:embed="rId2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afterEffect" fill="hold" presetClass="entr" presetID="5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 E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filter="fade" transition="in">
                                      <p:cBhvr additive="repl">
                                        <p:cTn id="60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nodeType="afterEffect" fill="hold" presetClass="entr" presetID="3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2000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5" dur="20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72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20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7" dur="2000" fill="hold"/>
                                        <p:tgtEl>
                                          <p:spTgt spid="1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71" dur="2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2" restart="whenNotActive" nodeType="interactiveSeq" fill="hold">
                <p:stCondLst>
                  <p:cond delay="0" evt="onClick">
                    <p:tgtEl>
                      <p:spTgt spid="154"/>
                    </p:tgtEl>
                  </p:cond>
                </p:stCondLst>
                <p:childTnLst>
                  <p:par>
                    <p:cTn id="73" fill="hold">
                      <p:stCondLst>
                        <p:cond delay="0" evt="onClick">
                          <p:tgtEl>
                            <p:spTgt spid="154"/>
                          </p:tgtEl>
                        </p:cond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mph" presetID="32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Прямоугольник 3"/>
          <p:cNvSpPr/>
          <p:nvPr/>
        </p:nvSpPr>
        <p:spPr>
          <a:xfrm>
            <a:off x="8278920" y="1496880"/>
            <a:ext cx="2915280" cy="1309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rgbClr val="000000"/>
              </a:solidFill>
              <a:latin typeface="Century Gothic"/>
            </a:endParaRPr>
          </a:p>
        </p:txBody>
      </p:sp>
      <p:sp>
        <p:nvSpPr>
          <p:cNvPr id="157" name="Прямоугольник 1"/>
          <p:cNvSpPr/>
          <p:nvPr/>
        </p:nvSpPr>
        <p:spPr>
          <a:xfrm>
            <a:off x="5012280" y="1496880"/>
            <a:ext cx="1728360" cy="1420920"/>
          </a:xfrm>
          <a:prstGeom prst="rect">
            <a:avLst/>
          </a:prstGeom>
          <a:solidFill>
            <a:schemeClr val="tx1"/>
          </a:solidFill>
          <a:ln cap="rnd">
            <a:solidFill>
              <a:srgbClr val="000000"/>
            </a:solidFill>
            <a:round/>
          </a:ln>
          <a:effectLst>
            <a:outerShdw algn="bl" blurRad="76320" dir="0" kx="-1200000" rotWithShape="0" sy="2300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ru-RU" sz="1800" spc="-1" strike="noStrike">
              <a:solidFill>
                <a:schemeClr val="lt1"/>
              </a:solidFill>
              <a:latin typeface="Century Gothic"/>
            </a:endParaRPr>
          </a:p>
        </p:txBody>
      </p:sp>
      <p:sp>
        <p:nvSpPr>
          <p:cNvPr id="158" name="PlaceHolder 1"/>
          <p:cNvSpPr>
            <a:spLocks noGrp="1"/>
          </p:cNvSpPr>
          <p:nvPr>
            <p:ph/>
          </p:nvPr>
        </p:nvSpPr>
        <p:spPr>
          <a:xfrm>
            <a:off x="527040" y="311760"/>
            <a:ext cx="9255240" cy="1159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7000"/>
          </a:bodyPr>
          <a:p>
            <a:pPr indent="0"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На сегодняшний день, наиболее известными операционными системами являются 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Windows, Mac OS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и семество операционных систем 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Linux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9" name="Скругленный прямоугольник 4"/>
          <p:cNvSpPr/>
          <p:nvPr/>
        </p:nvSpPr>
        <p:spPr>
          <a:xfrm>
            <a:off x="241560" y="3069000"/>
            <a:ext cx="3528360" cy="3331440"/>
          </a:xfrm>
          <a:prstGeom prst="roundRect">
            <a:avLst>
              <a:gd name="adj" fmla="val 16667"/>
            </a:avLst>
          </a:prstGeom>
          <a:solidFill>
            <a:srgbClr val="00adef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chemeClr val="lt1"/>
                </a:solidFill>
                <a:latin typeface="Arial"/>
              </a:rPr>
              <a:t>Windows – </a:t>
            </a:r>
            <a:r>
              <a:rPr b="0" lang="ru-RU" sz="2200" spc="-1" strike="noStrike">
                <a:solidFill>
                  <a:schemeClr val="lt1"/>
                </a:solidFill>
                <a:latin typeface="Arial"/>
              </a:rPr>
              <a:t>наиболее популярная система в мире. 91% пользователей в мире использует операционные системы </a:t>
            </a:r>
            <a:r>
              <a:rPr b="0" lang="en-US" sz="2200" spc="-1" strike="noStrike">
                <a:solidFill>
                  <a:schemeClr val="lt1"/>
                </a:solidFill>
                <a:latin typeface="Arial"/>
              </a:rPr>
              <a:t>Windows.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0" name="Рисунок 5" descr=""/>
          <p:cNvPicPr/>
          <p:nvPr/>
        </p:nvPicPr>
        <p:blipFill>
          <a:blip r:embed="rId2"/>
          <a:stretch/>
        </p:blipFill>
        <p:spPr>
          <a:xfrm>
            <a:off x="523080" y="1791720"/>
            <a:ext cx="3244680" cy="838800"/>
          </a:xfrm>
          <a:prstGeom prst="rect">
            <a:avLst/>
          </a:prstGeom>
          <a:ln w="0">
            <a:noFill/>
          </a:ln>
        </p:spPr>
      </p:pic>
      <p:pic>
        <p:nvPicPr>
          <p:cNvPr id="161" name="Рисунок 6" descr="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 sat="2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5108040" y="1472040"/>
            <a:ext cx="1536480" cy="1356840"/>
          </a:xfrm>
          <a:prstGeom prst="rect">
            <a:avLst/>
          </a:prstGeom>
          <a:ln w="0">
            <a:noFill/>
          </a:ln>
        </p:spPr>
      </p:pic>
      <p:sp>
        <p:nvSpPr>
          <p:cNvPr id="162" name="Скругленный прямоугольник 7"/>
          <p:cNvSpPr/>
          <p:nvPr/>
        </p:nvSpPr>
        <p:spPr>
          <a:xfrm>
            <a:off x="4112280" y="3069000"/>
            <a:ext cx="3528360" cy="3331440"/>
          </a:xfrm>
          <a:prstGeom prst="roundRect">
            <a:avLst>
              <a:gd name="adj" fmla="val 16667"/>
            </a:avLst>
          </a:prstGeom>
          <a:solidFill>
            <a:srgbClr val="c7c7c7"/>
          </a:solidFill>
          <a:ln cap="rnd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Mac OS - </a:t>
            </a: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Вторая по популярности операционная система в мире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. </a:t>
            </a:r>
            <a:r>
              <a:rPr b="0" lang="ru-RU" sz="2200" spc="-1" strike="noStrike">
                <a:solidFill>
                  <a:srgbClr val="000000"/>
                </a:solidFill>
                <a:latin typeface="Arial"/>
              </a:rPr>
              <a:t>Общая доля пользователей в мире около 5,4%. </a:t>
            </a:r>
            <a:endParaRPr b="0" lang="ru-RU" sz="22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" name="Рисунок 8" descr="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8624160" y="1713600"/>
            <a:ext cx="2316600" cy="987840"/>
          </a:xfrm>
          <a:prstGeom prst="rect">
            <a:avLst/>
          </a:prstGeom>
          <a:ln w="0">
            <a:noFill/>
          </a:ln>
        </p:spPr>
      </p:pic>
      <p:sp>
        <p:nvSpPr>
          <p:cNvPr id="164" name="Скругленный прямоугольник 9"/>
          <p:cNvSpPr/>
          <p:nvPr/>
        </p:nvSpPr>
        <p:spPr>
          <a:xfrm>
            <a:off x="8134920" y="3069000"/>
            <a:ext cx="3528360" cy="333144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 cap="rnd">
            <a:solidFill>
              <a:srgbClr val="ffffff"/>
            </a:solidFill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ru-RU" sz="2200" spc="-1" strike="noStrike">
                <a:solidFill>
                  <a:schemeClr val="lt1"/>
                </a:solidFill>
                <a:latin typeface="Arial"/>
              </a:rPr>
              <a:t>Семество </a:t>
            </a:r>
            <a:r>
              <a:rPr b="0" lang="en-US" sz="2200" spc="-1" strike="noStrike">
                <a:solidFill>
                  <a:schemeClr val="lt1"/>
                </a:solidFill>
                <a:latin typeface="Arial"/>
              </a:rPr>
              <a:t>Linux –</a:t>
            </a:r>
            <a:r>
              <a:rPr b="0" lang="ru-RU" sz="2200" spc="-1" strike="noStrike">
                <a:solidFill>
                  <a:schemeClr val="lt1"/>
                </a:solidFill>
                <a:latin typeface="Arial"/>
              </a:rPr>
              <a:t>Наибольшую популяронсть эта ОС приобрела на рынке смартфонов с ОС </a:t>
            </a:r>
            <a:r>
              <a:rPr b="0" lang="en-US" sz="2200" spc="-1" strike="noStrike">
                <a:solidFill>
                  <a:schemeClr val="lt1"/>
                </a:solidFill>
                <a:latin typeface="Arial"/>
              </a:rPr>
              <a:t>Android (64%) </a:t>
            </a:r>
            <a:r>
              <a:rPr b="0" lang="ru-RU" sz="2200" spc="-1" strike="noStrike">
                <a:solidFill>
                  <a:schemeClr val="lt1"/>
                </a:solidFill>
                <a:latin typeface="Arial"/>
              </a:rPr>
              <a:t>и среди интернет серверов. </a:t>
            </a:r>
            <a:endParaRPr b="0" lang="ru-RU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5" name="Рисунок 10" descr="">
            <a:hlinkClick r:id="" action="ppaction://hlinkshowjump?jump=nextslide"/>
          </p:cNvPr>
          <p:cNvPicPr/>
          <p:nvPr/>
        </p:nvPicPr>
        <p:blipFill>
          <a:blip r:embed="rId7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81" dur="indefinite" restart="never" nodeType="tmRoot">
          <p:childTnLst>
            <p:seq>
              <p:cTn id="82" dur="indefinite" nodeType="mainSeq">
                <p:childTnLst>
                  <p:par>
                    <p:cTn id="83" fill="hold">
                      <p:stCondLst>
                        <p:cond delay="0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5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8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" dur="5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nodeType="after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3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4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5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6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1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7" dur="10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8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3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1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3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7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8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9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90"/>
                                          </p:val>
                                        </p:tav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20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21" restart="whenNotActive" nodeType="interactiveSeq" fill="hold">
                <p:stCondLst>
                  <p:cond delay="0" evt="onClick">
                    <p:tgtEl>
                      <p:spTgt spid="161"/>
                    </p:tgtEl>
                  </p:cond>
                </p:stCondLst>
                <p:childTnLst>
                  <p:par>
                    <p:cTn id="122" fill="hold">
                      <p:stCondLst>
                        <p:cond delay="0" evt="onClick">
                          <p:tgtEl>
                            <p:spTgt spid="161"/>
                          </p:tgtEl>
                        </p:cond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0" evt="onClick">
                          <p:tgtEl>
                            <p:spTgt spid="161"/>
                          </p:tgtEl>
                        </p:cond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31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33" restart="whenNotActive" nodeType="interactiveSeq" fill="hold">
                <p:stCondLst>
                  <p:cond delay="0" evt="onClick">
                    <p:tgtEl>
                      <p:spTgt spid="163"/>
                    </p:tgtEl>
                  </p:cond>
                </p:stCondLst>
                <p:childTnLst>
                  <p:par>
                    <p:cTn id="134" fill="hold">
                      <p:stCondLst>
                        <p:cond delay="0" evt="onClick">
                          <p:tgtEl>
                            <p:spTgt spid="163"/>
                          </p:tgtEl>
                        </p:cond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0" evt="onClick">
                          <p:tgtEl>
                            <p:spTgt spid="163"/>
                          </p:tgtEl>
                        </p:cond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4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145" restart="whenNotActive" nodeType="interactiveSeq" fill="hold">
                <p:stCondLst>
                  <p:cond delay="0" evt="onClick">
                    <p:tgtEl>
                      <p:spTgt spid="160"/>
                    </p:tgtEl>
                  </p:cond>
                </p:stCondLst>
                <p:childTnLst>
                  <p:par>
                    <p:cTn id="146" fill="hold">
                      <p:stCondLst>
                        <p:cond delay="0" evt="onClick">
                          <p:tgtEl>
                            <p:spTgt spid="160"/>
                          </p:tgtEl>
                        </p:cond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nodeType="click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1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0" evt="onClick">
                          <p:tgtEl>
                            <p:spTgt spid="160"/>
                          </p:tgtEl>
                        </p:cond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nodeType="clickEffect" fill="hold" presetClass="exit" presetID="1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 additive="repl">
                                        <p:cTn id="15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Рисунок 3" descr="">
            <a:hlinkClick r:id="rId1" action="ppaction://hlinksldjump"/>
          </p:cNvPr>
          <p:cNvPicPr/>
          <p:nvPr/>
        </p:nvPicPr>
        <p:blipFill>
          <a:blip r:embed="rId2"/>
          <a:stretch/>
        </p:blipFill>
        <p:spPr>
          <a:xfrm>
            <a:off x="387000" y="800280"/>
            <a:ext cx="5155920" cy="1333080"/>
          </a:xfrm>
          <a:prstGeom prst="rect">
            <a:avLst/>
          </a:prstGeom>
          <a:ln w="0">
            <a:noFill/>
          </a:ln>
        </p:spPr>
      </p:pic>
      <p:pic>
        <p:nvPicPr>
          <p:cNvPr id="167" name="Рисунок 2" descr="">
            <a:hlinkClick r:id="rId3" action="ppaction://hlinksldjump"/>
          </p:cNvPr>
          <p:cNvPicPr/>
          <p:nvPr/>
        </p:nvPicPr>
        <p:blipFill>
          <a:blip r:embed="rId4"/>
          <a:stretch/>
        </p:blipFill>
        <p:spPr>
          <a:xfrm>
            <a:off x="4802400" y="2349360"/>
            <a:ext cx="2530080" cy="2234160"/>
          </a:xfrm>
          <a:prstGeom prst="rect">
            <a:avLst/>
          </a:prstGeom>
          <a:ln w="0">
            <a:noFill/>
          </a:ln>
        </p:spPr>
      </p:pic>
      <p:pic>
        <p:nvPicPr>
          <p:cNvPr id="168" name="Рисунок 1" descr="">
            <a:hlinkClick r:id="rId5" action="ppaction://hlinksldjump"/>
          </p:cNvPr>
          <p:cNvPicPr/>
          <p:nvPr/>
        </p:nvPicPr>
        <p:blipFill>
          <a:blip r:embed="rId6"/>
          <a:stretch/>
        </p:blipFill>
        <p:spPr>
          <a:xfrm>
            <a:off x="7709040" y="4821840"/>
            <a:ext cx="3840840" cy="163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/>
          </p:nvPr>
        </p:nvSpPr>
        <p:spPr>
          <a:xfrm>
            <a:off x="275400" y="1397520"/>
            <a:ext cx="11374560" cy="33242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ffffff"/>
                </a:solidFill>
                <a:latin typeface="Century Gothic"/>
              </a:rPr>
              <a:t>семейство проприетарных операционных систем. корпорации Microsoft, ориентированных на применение графического интерфейса при управлении. Изначально Windows была всего лишь графической надстройкой для MS-DOS.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200" spc="-1" strike="noStrike">
                <a:solidFill>
                  <a:srgbClr val="ffffff"/>
                </a:solidFill>
                <a:latin typeface="Century Gothic"/>
              </a:rPr>
              <a:t>Первая ОС </a:t>
            </a: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Windows 1.0 </a:t>
            </a:r>
            <a:r>
              <a:rPr b="0" lang="ru-RU" sz="2200" spc="-1" strike="noStrike">
                <a:solidFill>
                  <a:srgbClr val="ffffff"/>
                </a:solidFill>
                <a:latin typeface="Century Gothic"/>
              </a:rPr>
              <a:t>была выпущена в 1985г, корпорацией </a:t>
            </a: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Microsoft. </a:t>
            </a:r>
            <a:r>
              <a:rPr b="0" lang="ru-RU" sz="2200" spc="-1" strike="noStrike">
                <a:solidFill>
                  <a:srgbClr val="ffffff"/>
                </a:solidFill>
                <a:latin typeface="Century Gothic"/>
              </a:rPr>
              <a:t>Изначально корпорация называлась </a:t>
            </a:r>
            <a:r>
              <a:rPr b="0" lang="en-US" sz="2200" spc="-1" strike="noStrike">
                <a:solidFill>
                  <a:srgbClr val="ffffff"/>
                </a:solidFill>
                <a:latin typeface="Century Gothic"/>
              </a:rPr>
              <a:t>MICROcomputers SOFTware </a:t>
            </a:r>
            <a:r>
              <a:rPr b="0" lang="ru-RU" sz="2200" spc="-1" strike="noStrike">
                <a:solidFill>
                  <a:srgbClr val="ffffff"/>
                </a:solidFill>
                <a:latin typeface="Century Gothic"/>
              </a:rPr>
              <a:t>и была основана Биллом Гейтсем и Поллом Аленом.</a:t>
            </a:r>
            <a:endParaRPr b="0" lang="en-US" sz="22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0" name="Объект 3" descr=""/>
          <p:cNvPicPr/>
          <p:nvPr/>
        </p:nvPicPr>
        <p:blipFill>
          <a:blip r:embed="rId1"/>
          <a:stretch/>
        </p:blipFill>
        <p:spPr>
          <a:xfrm>
            <a:off x="275400" y="241560"/>
            <a:ext cx="3983040" cy="1029960"/>
          </a:xfrm>
          <a:prstGeom prst="rect">
            <a:avLst/>
          </a:prstGeom>
          <a:ln w="0">
            <a:noFill/>
          </a:ln>
        </p:spPr>
      </p:pic>
      <p:pic>
        <p:nvPicPr>
          <p:cNvPr id="171" name="Рисунок 4" descr="">
            <a:hlinkClick r:id="" action="ppaction://hlinkshowjump?jump=nextslide"/>
          </p:cNvPr>
          <p:cNvPicPr/>
          <p:nvPr/>
        </p:nvPicPr>
        <p:blipFill>
          <a:blip r:embed="rId2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163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500"/>
                            </p:stCondLst>
                            <p:childTnLst>
                              <p:par>
                                <p:cTn id="165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7" dur="5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8" dur="500" fill="hold"/>
                                        <p:tgtEl>
                                          <p:spTgt spid="1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0"/>
                            </p:stCondLst>
                            <p:childTnLst>
                              <p:par>
                                <p:cTn id="170" nodeType="afterEffect" fill="hold" presetClass="entr" presetID="17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2" dur="500" fill="hold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3" dur="500" fill="hold"/>
                                        <p:tgtEl>
                                          <p:spTgt spid="1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/>
          </p:nvPr>
        </p:nvSpPr>
        <p:spPr>
          <a:xfrm>
            <a:off x="1154880" y="1271520"/>
            <a:ext cx="8825400" cy="5586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Всего было выпущено 28 ОС 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Windows,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самые популярные из них: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Windows 95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Windows 98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Windows ME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Windows 2000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Windows XP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Windows Vista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Windows 7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3080">
              <a:lnSpc>
                <a:spcPct val="100000"/>
              </a:lnSpc>
              <a:spcBef>
                <a:spcPts val="1001"/>
              </a:spcBef>
              <a:buClr>
                <a:srgbClr val="90a2cf"/>
              </a:buClr>
              <a:buSzPct val="80000"/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Windows 8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3" name="Объект 3" descr=""/>
          <p:cNvPicPr/>
          <p:nvPr/>
        </p:nvPicPr>
        <p:blipFill>
          <a:blip r:embed="rId1"/>
          <a:stretch/>
        </p:blipFill>
        <p:spPr>
          <a:xfrm>
            <a:off x="275400" y="241560"/>
            <a:ext cx="3983040" cy="1029960"/>
          </a:xfrm>
          <a:prstGeom prst="rect">
            <a:avLst/>
          </a:prstGeom>
          <a:ln w="0">
            <a:noFill/>
          </a:ln>
        </p:spPr>
      </p:pic>
      <p:pic>
        <p:nvPicPr>
          <p:cNvPr id="174" name="Рисунок 4" descr="">
            <a:hlinkClick r:id="" action="ppaction://hlinkshowjump?jump=nextslide"/>
          </p:cNvPr>
          <p:cNvPicPr/>
          <p:nvPr/>
        </p:nvPicPr>
        <p:blipFill>
          <a:blip r:embed="rId2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174" dur="indefinite" restart="never" nodeType="tmRoot">
          <p:childTnLst>
            <p:seq>
              <p:cTn id="175" dur="indefinite" nodeType="mainSeq"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8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000"/>
                            </p:stCondLst>
                            <p:childTnLst>
                              <p:par>
                                <p:cTn id="184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6" dur="5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7" dur="500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1500"/>
                            </p:stCondLst>
                            <p:childTnLst>
                              <p:par>
                                <p:cTn id="189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1" dur="5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2" dur="500" fill="hold"/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000"/>
                            </p:stCondLst>
                            <p:childTnLst>
                              <p:par>
                                <p:cTn id="194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6" dur="500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7" dur="500" fill="hold"/>
                                        <p:tgtEl>
                                          <p:spTgt spid="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9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1" dur="50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2" dur="500" fill="hold"/>
                                        <p:tgtEl>
                                          <p:spTgt spid="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3000"/>
                            </p:stCondLst>
                            <p:childTnLst>
                              <p:par>
                                <p:cTn id="204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6" dur="500" fill="hold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7" dur="500" fill="hold"/>
                                        <p:tgtEl>
                                          <p:spTgt spid="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500"/>
                            </p:stCondLst>
                            <p:childTnLst>
                              <p:par>
                                <p:cTn id="209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1" dur="500" fill="hold"/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2" dur="500" fill="hold"/>
                                        <p:tgtEl>
                                          <p:spTgt spid="1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000"/>
                            </p:stCondLst>
                            <p:childTnLst>
                              <p:par>
                                <p:cTn id="214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6" dur="500" fill="hold"/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7" dur="500" fill="hold"/>
                                        <p:tgtEl>
                                          <p:spTgt spid="1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500"/>
                            </p:stCondLst>
                            <p:childTnLst>
                              <p:par>
                                <p:cTn id="219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1" dur="500" fill="hold"/>
                                        <p:tgtEl>
                                          <p:spTgt spid="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2" dur="500" fill="hold"/>
                                        <p:tgtEl>
                                          <p:spTgt spid="1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24" nodeType="afterEffect" fill="hold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6" dur="500" fill="hold"/>
                                        <p:tgtEl>
                                          <p:spTgt spid="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7" dur="500" fill="hold"/>
                                        <p:tgtEl>
                                          <p:spTgt spid="1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/>
          </p:nvPr>
        </p:nvSpPr>
        <p:spPr>
          <a:xfrm>
            <a:off x="275400" y="1518120"/>
            <a:ext cx="11162520" cy="4639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По состоянию на май 2013 года под управлением операционных систем семейства Windows по данным ресурса Netmarketshare (Net Applications) работает около 91 % персональных компьютеров.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Операционные системы Windows работают на платформах x86, x86-64, IA-64, ARM. 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В последнее время, корпорация 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Microsoft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занялась активным выпуском мобильных устройств На базе 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Windows,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но пока у них не получается обойти по популярности 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Android </a:t>
            </a:r>
            <a:r>
              <a:rPr b="0" lang="ru-RU" sz="2400" spc="-1" strike="noStrike">
                <a:solidFill>
                  <a:srgbClr val="ffffff"/>
                </a:solidFill>
                <a:latin typeface="Century Gothic"/>
              </a:rPr>
              <a:t>и 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Apple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indent="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6" name="Объект 3" descr=""/>
          <p:cNvPicPr/>
          <p:nvPr/>
        </p:nvPicPr>
        <p:blipFill>
          <a:blip r:embed="rId1"/>
          <a:stretch/>
        </p:blipFill>
        <p:spPr>
          <a:xfrm>
            <a:off x="275400" y="241560"/>
            <a:ext cx="3983040" cy="1029960"/>
          </a:xfrm>
          <a:prstGeom prst="rect">
            <a:avLst/>
          </a:prstGeom>
          <a:ln w="0">
            <a:noFill/>
          </a:ln>
        </p:spPr>
      </p:pic>
      <p:pic>
        <p:nvPicPr>
          <p:cNvPr id="177" name="Рисунок 4" descr="">
            <a:hlinkClick r:id="" action="ppaction://hlinkshowjump?jump=nextslide"/>
          </p:cNvPr>
          <p:cNvPicPr/>
          <p:nvPr/>
        </p:nvPicPr>
        <p:blipFill>
          <a:blip r:embed="rId2"/>
          <a:stretch/>
        </p:blipFill>
        <p:spPr>
          <a:xfrm rot="5400000">
            <a:off x="11361960" y="-9000"/>
            <a:ext cx="603720" cy="797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600">
        <p14:prism isInverted="true"/>
      </p:transition>
    </mc:Choice>
    <mc:Fallback>
      <p:transition spd="slow">
        <p:fade/>
      </p:transition>
    </mc:Fallback>
  </mc:AlternateContent>
  <p:timing>
    <p:tnLst>
      <p:par>
        <p:cTn id="228" dur="indefinite" restart="never" nodeType="tmRoot">
          <p:childTnLst>
            <p:seq>
              <p:cTn id="229" dur="indefinite" nodeType="mainSeq">
                <p:childTnLst>
                  <p:par>
                    <p:cTn id="230" fill="hold">
                      <p:stCondLst>
                        <p:cond delay="0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afterEffect" fill="hold" presetClass="entr" presetID="16" presetSubtype="2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Vertical)" transition="in">
                                      <p:cBhvr additive="repl">
                                        <p:cTn id="234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500"/>
                            </p:stCondLst>
                            <p:childTnLst>
                              <p:par>
                                <p:cTn id="236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8" dur="750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39" dur="75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0" dur="750" fill="hold"/>
                                        <p:tgtEl>
                                          <p:spTgt spid="1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250"/>
                            </p:stCondLst>
                            <p:childTnLst>
                              <p:par>
                                <p:cTn id="242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4" dur="750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45" dur="75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6" dur="750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000"/>
                            </p:stCondLst>
                            <p:childTnLst>
                              <p:par>
                                <p:cTn id="248" nodeType="after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0" dur="750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51" dur="750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750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Ион">
  <a:themeElements>
    <a:clrScheme name="Теплый синий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Ион">
  <a:themeElements>
    <a:clrScheme name="Теплый синий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Ион">
  <a:themeElements>
    <a:clrScheme name="Теплый синий">
      <a:dk1>
        <a:srgbClr val="000000"/>
      </a:dk1>
      <a:lt1>
        <a:srgbClr val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TC104033937[[fn=След самолета]]</Template>
  <TotalTime>299</TotalTime>
  <Application>LibreOffice/7.4.2.3$Windows_X86_64 LibreOffice_project/382eef1f22670f7f4118c8c2dd222ec7ad009daf</Application>
  <AppVersion>15.0000</AppVersion>
  <Words>926</Words>
  <Paragraphs>109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2013-07-05T12:33:56Z</dcterms:created>
  <dc:creator>Бакаева</dc:creator>
  <dc:description/>
  <dc:language>ru-RU</dc:language>
  <cp:lastModifiedBy>Алекс</cp:lastModifiedBy>
  <dcterms:modified xsi:type="dcterms:W3CDTF">2013-07-09T08:46:44Z</dcterms:modified>
  <cp:revision>0</cp:revision>
  <dc:subject/>
  <dc:title>Операционные системы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23</vt:i4>
  </property>
</Properties>
</file>